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9" r:id="rId5"/>
    <p:sldId id="258" r:id="rId6"/>
    <p:sldId id="270" r:id="rId7"/>
    <p:sldId id="266" r:id="rId8"/>
    <p:sldId id="267" r:id="rId9"/>
    <p:sldId id="268" r:id="rId10"/>
    <p:sldId id="263" r:id="rId11"/>
    <p:sldId id="261" r:id="rId12"/>
    <p:sldId id="260" r:id="rId13"/>
    <p:sldId id="264" r:id="rId14"/>
    <p:sldId id="262" r:id="rId15"/>
    <p:sldId id="265" r:id="rId16"/>
    <p:sldId id="271" r:id="rId17"/>
    <p:sldId id="272" r:id="rId18"/>
    <p:sldId id="273" r:id="rId19"/>
    <p:sldId id="274" r:id="rId20"/>
    <p:sldId id="275" r:id="rId21"/>
    <p:sldId id="279"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im Teitelbaum" initials="CT" lastIdx="2" clrIdx="0">
    <p:extLst>
      <p:ext uri="{19B8F6BF-5375-455C-9EA6-DF929625EA0E}">
        <p15:presenceInfo xmlns:p15="http://schemas.microsoft.com/office/powerpoint/2012/main" userId="56ac9662ed11f6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662"/>
    <a:srgbClr val="003399"/>
    <a:srgbClr val="CCCCFF"/>
    <a:srgbClr val="CC3300"/>
    <a:srgbClr val="E7E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DF990D-029F-4DC7-ADF2-DC7ABE7FCE72}" type="doc">
      <dgm:prSet loTypeId="urn:microsoft.com/office/officeart/2005/8/layout/equation2" loCatId="relationship" qsTypeId="urn:microsoft.com/office/officeart/2005/8/quickstyle/simple1" qsCatId="simple" csTypeId="urn:microsoft.com/office/officeart/2005/8/colors/colorful1" csCatId="colorful" phldr="1"/>
      <dgm:spPr/>
      <dgm:t>
        <a:bodyPr/>
        <a:lstStyle/>
        <a:p>
          <a:endParaRPr lang="en-US"/>
        </a:p>
      </dgm:t>
    </dgm:pt>
    <dgm:pt modelId="{4136207D-08C5-499A-991A-D75244B5BF4E}">
      <dgm:prSet/>
      <dgm:spPr/>
      <dgm:t>
        <a:bodyPr/>
        <a:lstStyle/>
        <a:p>
          <a:r>
            <a:rPr lang="en-US" b="1" dirty="0"/>
            <a:t>When we it comes down to comparison of NYC vs. 10 major cities in the US</a:t>
          </a:r>
          <a:endParaRPr lang="en-US" dirty="0"/>
        </a:p>
      </dgm:t>
    </dgm:pt>
    <dgm:pt modelId="{5BEC8542-8075-40E3-A987-E6C64D9FB489}" type="parTrans" cxnId="{9A27E17C-EA60-41EE-B90E-12D9E898EC9C}">
      <dgm:prSet/>
      <dgm:spPr/>
      <dgm:t>
        <a:bodyPr/>
        <a:lstStyle/>
        <a:p>
          <a:endParaRPr lang="en-US"/>
        </a:p>
      </dgm:t>
    </dgm:pt>
    <dgm:pt modelId="{C108126E-ABA9-4962-B39B-C69FB4A428B9}" type="sibTrans" cxnId="{9A27E17C-EA60-41EE-B90E-12D9E898EC9C}">
      <dgm:prSet/>
      <dgm:spPr/>
      <dgm:t>
        <a:bodyPr/>
        <a:lstStyle/>
        <a:p>
          <a:endParaRPr lang="en-US"/>
        </a:p>
      </dgm:t>
    </dgm:pt>
    <dgm:pt modelId="{7410F06F-F271-40D3-A1F8-9195123BEAEF}" type="pres">
      <dgm:prSet presAssocID="{D5DF990D-029F-4DC7-ADF2-DC7ABE7FCE72}" presName="Name0" presStyleCnt="0">
        <dgm:presLayoutVars>
          <dgm:dir/>
          <dgm:resizeHandles val="exact"/>
        </dgm:presLayoutVars>
      </dgm:prSet>
      <dgm:spPr/>
    </dgm:pt>
    <dgm:pt modelId="{30FCA063-817B-4280-A22A-3BDBF5E099F2}" type="pres">
      <dgm:prSet presAssocID="{D5DF990D-029F-4DC7-ADF2-DC7ABE7FCE72}" presName="vNodes" presStyleCnt="0"/>
      <dgm:spPr/>
    </dgm:pt>
    <dgm:pt modelId="{AABA1776-ABF8-4CCC-99A8-D3D6D4276D49}" type="pres">
      <dgm:prSet presAssocID="{D5DF990D-029F-4DC7-ADF2-DC7ABE7FCE72}" presName="lastNode" presStyleLbl="node1" presStyleIdx="0" presStyleCnt="1">
        <dgm:presLayoutVars>
          <dgm:bulletEnabled val="1"/>
        </dgm:presLayoutVars>
      </dgm:prSet>
      <dgm:spPr/>
    </dgm:pt>
  </dgm:ptLst>
  <dgm:cxnLst>
    <dgm:cxn modelId="{9A27E17C-EA60-41EE-B90E-12D9E898EC9C}" srcId="{D5DF990D-029F-4DC7-ADF2-DC7ABE7FCE72}" destId="{4136207D-08C5-499A-991A-D75244B5BF4E}" srcOrd="0" destOrd="0" parTransId="{5BEC8542-8075-40E3-A987-E6C64D9FB489}" sibTransId="{C108126E-ABA9-4962-B39B-C69FB4A428B9}"/>
    <dgm:cxn modelId="{1D5E51B4-48C5-4D36-AE1B-04B3CA33C0F7}" type="presOf" srcId="{D5DF990D-029F-4DC7-ADF2-DC7ABE7FCE72}" destId="{7410F06F-F271-40D3-A1F8-9195123BEAEF}" srcOrd="0" destOrd="0" presId="urn:microsoft.com/office/officeart/2005/8/layout/equation2"/>
    <dgm:cxn modelId="{D1DECCC0-97E0-4F50-B7F3-FBCFABE4B4E8}" type="presOf" srcId="{4136207D-08C5-499A-991A-D75244B5BF4E}" destId="{AABA1776-ABF8-4CCC-99A8-D3D6D4276D49}" srcOrd="0" destOrd="0" presId="urn:microsoft.com/office/officeart/2005/8/layout/equation2"/>
    <dgm:cxn modelId="{DFAB410D-F0DC-4D21-8D94-3B848C03B845}" type="presParOf" srcId="{7410F06F-F271-40D3-A1F8-9195123BEAEF}" destId="{30FCA063-817B-4280-A22A-3BDBF5E099F2}" srcOrd="0" destOrd="0" presId="urn:microsoft.com/office/officeart/2005/8/layout/equation2"/>
    <dgm:cxn modelId="{8816D857-C7D7-466E-9FE0-25A111A29AE7}" type="presParOf" srcId="{7410F06F-F271-40D3-A1F8-9195123BEAEF}" destId="{AABA1776-ABF8-4CCC-99A8-D3D6D4276D49}" srcOrd="1"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A1776-ABF8-4CCC-99A8-D3D6D4276D49}">
      <dsp:nvSpPr>
        <dsp:cNvPr id="0" name=""/>
        <dsp:cNvSpPr/>
      </dsp:nvSpPr>
      <dsp:spPr>
        <a:xfrm>
          <a:off x="143927" y="1306"/>
          <a:ext cx="2492937" cy="249293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When we it comes down to comparison of NYC vs. 10 major cities in the US</a:t>
          </a:r>
          <a:endParaRPr lang="en-US" sz="2000" kern="1200" dirty="0"/>
        </a:p>
      </dsp:txBody>
      <dsp:txXfrm>
        <a:off x="509009" y="366388"/>
        <a:ext cx="1762773" cy="1762773"/>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A6D6-EC76-4AE4-8975-AE13B4079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15D582-5FFD-4FDB-B214-10A94E544E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DBABC0-4207-4BCB-BFC8-A7058DA1A364}"/>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5" name="Footer Placeholder 4">
            <a:extLst>
              <a:ext uri="{FF2B5EF4-FFF2-40B4-BE49-F238E27FC236}">
                <a16:creationId xmlns:a16="http://schemas.microsoft.com/office/drawing/2014/main" id="{1EBB5CD4-8410-410D-A1AD-AB1C8858F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0E470-388F-46B1-A0D0-F1E72ED0F810}"/>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162805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132F-B9A6-41AE-8B7B-6054A9463B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378351-31A8-4809-B35A-E481DE4F9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447AB-AB53-4B7C-879E-C6FEC7734B53}"/>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5" name="Footer Placeholder 4">
            <a:extLst>
              <a:ext uri="{FF2B5EF4-FFF2-40B4-BE49-F238E27FC236}">
                <a16:creationId xmlns:a16="http://schemas.microsoft.com/office/drawing/2014/main" id="{2FAA6C3D-2ADB-450B-8214-071EE88B0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54168-E92F-417E-B8E0-CF1B58391DDD}"/>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1724532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6BA9B-49E3-47F7-885D-A80434CE64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2B98A4-8DB8-4CC1-88E2-02211F6B82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D6FD8-5E23-434D-8592-6D26F47A9070}"/>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5" name="Footer Placeholder 4">
            <a:extLst>
              <a:ext uri="{FF2B5EF4-FFF2-40B4-BE49-F238E27FC236}">
                <a16:creationId xmlns:a16="http://schemas.microsoft.com/office/drawing/2014/main" id="{0670A219-A4F8-4988-B7F2-6701555D2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DB268-FAD5-4EA0-B8D5-8D1887A321C6}"/>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4048713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1EF2-0263-446F-8AD9-E9042C85F4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E75161-C21A-40B9-AFCB-E543A3ABFA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885E3-53B0-48D8-A880-9C79057433F1}"/>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5" name="Footer Placeholder 4">
            <a:extLst>
              <a:ext uri="{FF2B5EF4-FFF2-40B4-BE49-F238E27FC236}">
                <a16:creationId xmlns:a16="http://schemas.microsoft.com/office/drawing/2014/main" id="{F4F18E00-BF16-4964-804F-BEA8455A1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B1C6A-42B7-41D2-9290-DD664A8DA050}"/>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164935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053B8-A0D3-4D0B-9403-A9AD4885E6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B85A8B-6F4A-4B2C-8E2B-61C5943CA3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98FC5-339F-451A-B28E-25B3A2EF83C7}"/>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5" name="Footer Placeholder 4">
            <a:extLst>
              <a:ext uri="{FF2B5EF4-FFF2-40B4-BE49-F238E27FC236}">
                <a16:creationId xmlns:a16="http://schemas.microsoft.com/office/drawing/2014/main" id="{75B3CAF8-B4DC-4880-8814-872C6447CD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B1B24-2016-4C4F-95E6-673F22E4C758}"/>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385210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93B3D-03D9-4167-9050-D59B18685F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C9587-08E9-4A12-889D-A14CFE3A1B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2F98B1-B550-4DD1-8025-582D4B3EB4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E9D84C-7649-4036-8A0E-7215CB65BCA3}"/>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6" name="Footer Placeholder 5">
            <a:extLst>
              <a:ext uri="{FF2B5EF4-FFF2-40B4-BE49-F238E27FC236}">
                <a16:creationId xmlns:a16="http://schemas.microsoft.com/office/drawing/2014/main" id="{983C3DA5-C7B4-4E37-8508-F909252FD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28E46-684B-4C3B-A4B6-AE6E553D0F14}"/>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1715794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9E00-6125-4FCD-AF21-50B2D68ECB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348824-8694-4E4D-AB99-F9D9720A6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2F052-D50A-4E64-BCA8-08989C70FB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A31B9E-91E7-4032-B511-04E6A88729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ED1FB9-95F2-4F41-A4D3-2C2C2E43F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C0CFF3-D9ED-42B2-B0CA-E2072D169F45}"/>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8" name="Footer Placeholder 7">
            <a:extLst>
              <a:ext uri="{FF2B5EF4-FFF2-40B4-BE49-F238E27FC236}">
                <a16:creationId xmlns:a16="http://schemas.microsoft.com/office/drawing/2014/main" id="{8DDC340D-4579-4B8E-BCFA-870C1AF32B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872275-3642-4C40-ADF5-561A346844DF}"/>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724969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7FD3-3F9F-4B65-A9E7-62FA92CF0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011449-9D29-4150-9C66-1915D6E02CF6}"/>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4" name="Footer Placeholder 3">
            <a:extLst>
              <a:ext uri="{FF2B5EF4-FFF2-40B4-BE49-F238E27FC236}">
                <a16:creationId xmlns:a16="http://schemas.microsoft.com/office/drawing/2014/main" id="{A04D72F3-6056-4CA5-808C-335B0F1748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75C66E-2152-42B8-AA3B-B51B984ECA00}"/>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68666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9A1C3E-E359-4123-916C-3FEC90B69362}"/>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3" name="Footer Placeholder 2">
            <a:extLst>
              <a:ext uri="{FF2B5EF4-FFF2-40B4-BE49-F238E27FC236}">
                <a16:creationId xmlns:a16="http://schemas.microsoft.com/office/drawing/2014/main" id="{A0B91E2A-E068-4C13-8DD2-FB154DBDCB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ECFC1E-A651-4109-9BD8-B60B150E143F}"/>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590889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9390-B4FF-4439-9FBF-34E115608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40DCC7-5FD2-40DB-8F6F-4EF5A339FF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6DD0D2-BF2D-4DF1-8C4D-379BF101A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CA088-15B4-4AFF-B58D-27D763FCC0BD}"/>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6" name="Footer Placeholder 5">
            <a:extLst>
              <a:ext uri="{FF2B5EF4-FFF2-40B4-BE49-F238E27FC236}">
                <a16:creationId xmlns:a16="http://schemas.microsoft.com/office/drawing/2014/main" id="{F24FF6AB-5E27-4FC7-A99B-7EFB0BEBEE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0F3EA-765A-4FB5-A414-0D7B40303ACF}"/>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284300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05DC-C30D-40DE-BC03-A505FA8BF0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31D6F9-F59C-4E42-BE6D-0374AE302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18FDCE-AA50-4192-99A8-FA482CF50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6DBE31-5EA3-4739-A65F-51B93CA55804}"/>
              </a:ext>
            </a:extLst>
          </p:cNvPr>
          <p:cNvSpPr>
            <a:spLocks noGrp="1"/>
          </p:cNvSpPr>
          <p:nvPr>
            <p:ph type="dt" sz="half" idx="10"/>
          </p:nvPr>
        </p:nvSpPr>
        <p:spPr/>
        <p:txBody>
          <a:bodyPr/>
          <a:lstStyle/>
          <a:p>
            <a:fld id="{28DBBE8F-B1BE-4C16-B5FB-93F8BA3A9B36}" type="datetimeFigureOut">
              <a:rPr lang="en-US" smtClean="0"/>
              <a:t>8/25/2019</a:t>
            </a:fld>
            <a:endParaRPr lang="en-US"/>
          </a:p>
        </p:txBody>
      </p:sp>
      <p:sp>
        <p:nvSpPr>
          <p:cNvPr id="6" name="Footer Placeholder 5">
            <a:extLst>
              <a:ext uri="{FF2B5EF4-FFF2-40B4-BE49-F238E27FC236}">
                <a16:creationId xmlns:a16="http://schemas.microsoft.com/office/drawing/2014/main" id="{6CC7E835-8EC7-43DD-879A-04AB874A7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96AF0-90B3-468C-84DC-CBC6B91C1014}"/>
              </a:ext>
            </a:extLst>
          </p:cNvPr>
          <p:cNvSpPr>
            <a:spLocks noGrp="1"/>
          </p:cNvSpPr>
          <p:nvPr>
            <p:ph type="sldNum" sz="quarter" idx="12"/>
          </p:nvPr>
        </p:nvSpPr>
        <p:spPr/>
        <p:txBody>
          <a:bodyPr/>
          <a:lstStyle/>
          <a:p>
            <a:fld id="{DAFB0946-5BD5-490E-9C69-8B3D9B01A5C2}" type="slidenum">
              <a:rPr lang="en-US" smtClean="0"/>
              <a:t>‹#›</a:t>
            </a:fld>
            <a:endParaRPr lang="en-US"/>
          </a:p>
        </p:txBody>
      </p:sp>
    </p:spTree>
    <p:extLst>
      <p:ext uri="{BB962C8B-B14F-4D97-AF65-F5344CB8AC3E}">
        <p14:creationId xmlns:p14="http://schemas.microsoft.com/office/powerpoint/2010/main" val="967126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82DFCA-A78A-415B-B446-408204D8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009FDF-7A42-4919-AA70-E678C188EA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50080-6DEB-4326-A6D7-F027E9E46D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BBE8F-B1BE-4C16-B5FB-93F8BA3A9B36}" type="datetimeFigureOut">
              <a:rPr lang="en-US" smtClean="0"/>
              <a:t>8/25/2019</a:t>
            </a:fld>
            <a:endParaRPr lang="en-US"/>
          </a:p>
        </p:txBody>
      </p:sp>
      <p:sp>
        <p:nvSpPr>
          <p:cNvPr id="5" name="Footer Placeholder 4">
            <a:extLst>
              <a:ext uri="{FF2B5EF4-FFF2-40B4-BE49-F238E27FC236}">
                <a16:creationId xmlns:a16="http://schemas.microsoft.com/office/drawing/2014/main" id="{E739B0BE-83F1-4B9A-B206-9C9EFE6846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203E57-3152-4DFD-92E8-9DD8E39484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FB0946-5BD5-490E-9C69-8B3D9B01A5C2}" type="slidenum">
              <a:rPr lang="en-US" smtClean="0"/>
              <a:t>‹#›</a:t>
            </a:fld>
            <a:endParaRPr lang="en-US"/>
          </a:p>
        </p:txBody>
      </p:sp>
    </p:spTree>
    <p:extLst>
      <p:ext uri="{BB962C8B-B14F-4D97-AF65-F5344CB8AC3E}">
        <p14:creationId xmlns:p14="http://schemas.microsoft.com/office/powerpoint/2010/main" val="3309830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sbs.csusb.edu/sites/csusb_csbs/files/CSHE%202019%20Report%20to%20the%20Nation%20FINAL%207.29.19%2011%20PM.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tx1"/>
            </a:gs>
          </a:gsLst>
          <a:lin ang="5400000" scaled="1"/>
        </a:gradFill>
        <a:effectLst/>
      </p:bgPr>
    </p:bg>
    <p:spTree>
      <p:nvGrpSpPr>
        <p:cNvPr id="1" name=""/>
        <p:cNvGrpSpPr/>
        <p:nvPr/>
      </p:nvGrpSpPr>
      <p:grpSpPr>
        <a:xfrm>
          <a:off x="0" y="0"/>
          <a:ext cx="0" cy="0"/>
          <a:chOff x="0" y="0"/>
          <a:chExt cx="0" cy="0"/>
        </a:xfrm>
      </p:grpSpPr>
      <p:pic>
        <p:nvPicPr>
          <p:cNvPr id="6" name="Picture 5" descr="A close up of a flag&#10;&#10;Description automatically generated">
            <a:extLst>
              <a:ext uri="{FF2B5EF4-FFF2-40B4-BE49-F238E27FC236}">
                <a16:creationId xmlns:a16="http://schemas.microsoft.com/office/drawing/2014/main" id="{A85FEDEC-E5A2-4DFD-8CF7-7DC9552B9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a:extLst>
              <a:ext uri="{FF2B5EF4-FFF2-40B4-BE49-F238E27FC236}">
                <a16:creationId xmlns:a16="http://schemas.microsoft.com/office/drawing/2014/main" id="{9FEC00F7-9444-4782-A006-62E9EC674BCD}"/>
              </a:ext>
            </a:extLst>
          </p:cNvPr>
          <p:cNvSpPr/>
          <p:nvPr/>
        </p:nvSpPr>
        <p:spPr>
          <a:xfrm>
            <a:off x="8886547" y="5149048"/>
            <a:ext cx="3107184" cy="13671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58F32D0-D8F9-4352-BCE2-45FBF3ECAF4C}"/>
              </a:ext>
            </a:extLst>
          </p:cNvPr>
          <p:cNvSpPr txBox="1"/>
          <p:nvPr/>
        </p:nvSpPr>
        <p:spPr>
          <a:xfrm>
            <a:off x="10235956" y="5043736"/>
            <a:ext cx="1491449" cy="1323439"/>
          </a:xfrm>
          <a:prstGeom prst="rect">
            <a:avLst/>
          </a:prstGeom>
          <a:noFill/>
        </p:spPr>
        <p:txBody>
          <a:bodyPr wrap="square" rtlCol="0">
            <a:spAutoFit/>
          </a:bodyPr>
          <a:lstStyle/>
          <a:p>
            <a:pPr algn="r"/>
            <a:r>
              <a:rPr lang="en-US" sz="4000" dirty="0">
                <a:solidFill>
                  <a:srgbClr val="FF0000"/>
                </a:solidFill>
                <a:latin typeface="Century Schoolbook" panose="02040604050505020304" pitchFamily="18" charset="0"/>
              </a:rPr>
              <a:t>In</a:t>
            </a:r>
          </a:p>
          <a:p>
            <a:pPr algn="r"/>
            <a:r>
              <a:rPr lang="en-US" sz="4000" dirty="0">
                <a:solidFill>
                  <a:srgbClr val="FF0000"/>
                </a:solidFill>
                <a:latin typeface="Century Schoolbook" panose="02040604050505020304" pitchFamily="18" charset="0"/>
              </a:rPr>
              <a:t>NYC</a:t>
            </a:r>
          </a:p>
        </p:txBody>
      </p:sp>
    </p:spTree>
    <p:extLst>
      <p:ext uri="{BB962C8B-B14F-4D97-AF65-F5344CB8AC3E}">
        <p14:creationId xmlns:p14="http://schemas.microsoft.com/office/powerpoint/2010/main" val="421661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0095C8-E752-4306-9D7F-432C1E6F092E}"/>
              </a:ext>
            </a:extLst>
          </p:cNvPr>
          <p:cNvPicPr>
            <a:picLocks noGrp="1" noChangeAspect="1"/>
          </p:cNvPicPr>
          <p:nvPr>
            <p:ph idx="1"/>
          </p:nvPr>
        </p:nvPicPr>
        <p:blipFill>
          <a:blip r:embed="rId2"/>
          <a:stretch>
            <a:fillRect/>
          </a:stretch>
        </p:blipFill>
        <p:spPr>
          <a:xfrm>
            <a:off x="7778535" y="1108568"/>
            <a:ext cx="3916940" cy="2585323"/>
          </a:xfrm>
          <a:prstGeom prst="rect">
            <a:avLst/>
          </a:prstGeom>
          <a:solidFill>
            <a:schemeClr val="accent6">
              <a:lumMod val="20000"/>
              <a:lumOff val="80000"/>
            </a:schemeClr>
          </a:solidFill>
          <a:ln>
            <a:solidFill>
              <a:schemeClr val="accent6">
                <a:lumMod val="75000"/>
              </a:schemeClr>
            </a:solidFill>
          </a:ln>
        </p:spPr>
      </p:pic>
      <p:sp>
        <p:nvSpPr>
          <p:cNvPr id="6" name="TextBox 5">
            <a:extLst>
              <a:ext uri="{FF2B5EF4-FFF2-40B4-BE49-F238E27FC236}">
                <a16:creationId xmlns:a16="http://schemas.microsoft.com/office/drawing/2014/main" id="{734E2471-DADF-4A47-8F09-018455BD3877}"/>
              </a:ext>
            </a:extLst>
          </p:cNvPr>
          <p:cNvSpPr txBox="1"/>
          <p:nvPr/>
        </p:nvSpPr>
        <p:spPr>
          <a:xfrm>
            <a:off x="496525" y="1108568"/>
            <a:ext cx="6773705" cy="2585323"/>
          </a:xfrm>
          <a:prstGeom prst="rect">
            <a:avLst/>
          </a:prstGeom>
          <a:solidFill>
            <a:schemeClr val="accent6">
              <a:lumMod val="20000"/>
              <a:lumOff val="80000"/>
            </a:schemeClr>
          </a:solidFill>
          <a:ln>
            <a:solidFill>
              <a:schemeClr val="accent6">
                <a:lumMod val="75000"/>
              </a:schemeClr>
            </a:solidFill>
          </a:ln>
        </p:spPr>
        <p:txBody>
          <a:bodyPr wrap="square" rtlCol="0">
            <a:spAutoFit/>
          </a:bodyPr>
          <a:lstStyle/>
          <a:p>
            <a:pPr>
              <a:lnSpc>
                <a:spcPct val="150000"/>
              </a:lnSpc>
              <a:spcBef>
                <a:spcPts val="1200"/>
              </a:spcBef>
              <a:spcAft>
                <a:spcPts val="600"/>
              </a:spcAft>
            </a:pPr>
            <a:r>
              <a:rPr lang="en-US" sz="1200" dirty="0">
                <a:latin typeface="Arial Nova Light" panose="020B0304020202020204" pitchFamily="34" charset="0"/>
              </a:rPr>
              <a:t>As mentioned above, </a:t>
            </a:r>
            <a:r>
              <a:rPr lang="en-US" sz="1200" b="1" dirty="0">
                <a:latin typeface="Arial Nova Light" panose="020B0304020202020204" pitchFamily="34" charset="0"/>
              </a:rPr>
              <a:t>Religion Motivated bias</a:t>
            </a:r>
            <a:r>
              <a:rPr lang="en-US" sz="1200" dirty="0">
                <a:latin typeface="Arial Nova Light" panose="020B0304020202020204" pitchFamily="34" charset="0"/>
              </a:rPr>
              <a:t> is not an ignorable factor, it’s easier to see it when put in a chart divided by percentage and we can see, it does take up the biggest part of the pie chart with the highest percentage of 47.4%,</a:t>
            </a:r>
          </a:p>
          <a:p>
            <a:pPr>
              <a:spcBef>
                <a:spcPts val="1200"/>
              </a:spcBef>
              <a:spcAft>
                <a:spcPts val="600"/>
              </a:spcAft>
            </a:pPr>
            <a:r>
              <a:rPr lang="en-US" sz="1200" dirty="0">
                <a:latin typeface="Arial Nova Light" panose="020B0304020202020204" pitchFamily="34" charset="0"/>
              </a:rPr>
              <a:t>while </a:t>
            </a:r>
            <a:r>
              <a:rPr lang="en-US" sz="1200" b="1" dirty="0">
                <a:latin typeface="Arial Nova Light" panose="020B0304020202020204" pitchFamily="34" charset="0"/>
              </a:rPr>
              <a:t>Racial/Ethnicity/Ancestry bias</a:t>
            </a:r>
            <a:r>
              <a:rPr lang="en-US" sz="1200" dirty="0">
                <a:latin typeface="Arial Nova Light" panose="020B0304020202020204" pitchFamily="34" charset="0"/>
              </a:rPr>
              <a:t> comes in the 2</a:t>
            </a:r>
            <a:r>
              <a:rPr lang="en-US" sz="1200" baseline="30000" dirty="0">
                <a:latin typeface="Arial Nova Light" panose="020B0304020202020204" pitchFamily="34" charset="0"/>
              </a:rPr>
              <a:t>nd</a:t>
            </a:r>
            <a:r>
              <a:rPr lang="en-US" sz="1200" dirty="0">
                <a:latin typeface="Arial Nova Light" panose="020B0304020202020204" pitchFamily="34" charset="0"/>
              </a:rPr>
              <a:t> biggest with a 26.4%,</a:t>
            </a:r>
          </a:p>
          <a:p>
            <a:pPr>
              <a:spcBef>
                <a:spcPts val="1200"/>
              </a:spcBef>
              <a:spcAft>
                <a:spcPts val="600"/>
              </a:spcAft>
            </a:pPr>
            <a:r>
              <a:rPr lang="en-US" sz="1200" dirty="0">
                <a:latin typeface="Arial Nova Light" panose="020B0304020202020204" pitchFamily="34" charset="0"/>
              </a:rPr>
              <a:t>3</a:t>
            </a:r>
            <a:r>
              <a:rPr lang="en-US" sz="1200" baseline="30000" dirty="0">
                <a:latin typeface="Arial Nova Light" panose="020B0304020202020204" pitchFamily="34" charset="0"/>
              </a:rPr>
              <a:t>rd</a:t>
            </a:r>
            <a:r>
              <a:rPr lang="en-US" sz="1200" dirty="0">
                <a:latin typeface="Arial Nova Light" panose="020B0304020202020204" pitchFamily="34" charset="0"/>
              </a:rPr>
              <a:t> is </a:t>
            </a:r>
            <a:r>
              <a:rPr lang="en-US" sz="1200" b="1" dirty="0">
                <a:latin typeface="Arial Nova Light" panose="020B0304020202020204" pitchFamily="34" charset="0"/>
              </a:rPr>
              <a:t>Sexual-Orientation</a:t>
            </a:r>
            <a:r>
              <a:rPr lang="en-US" sz="1200" dirty="0">
                <a:latin typeface="Arial Nova Light" panose="020B0304020202020204" pitchFamily="34" charset="0"/>
              </a:rPr>
              <a:t> with a 17.8%,</a:t>
            </a:r>
          </a:p>
          <a:p>
            <a:pPr>
              <a:spcBef>
                <a:spcPts val="1200"/>
              </a:spcBef>
              <a:spcAft>
                <a:spcPts val="600"/>
              </a:spcAft>
            </a:pPr>
            <a:r>
              <a:rPr lang="en-US" sz="1200" dirty="0">
                <a:latin typeface="Arial Nova Light" panose="020B0304020202020204" pitchFamily="34" charset="0"/>
              </a:rPr>
              <a:t>4</a:t>
            </a:r>
            <a:r>
              <a:rPr lang="en-US" sz="1200" baseline="30000" dirty="0">
                <a:latin typeface="Arial Nova Light" panose="020B0304020202020204" pitchFamily="34" charset="0"/>
              </a:rPr>
              <a:t>th</a:t>
            </a:r>
            <a:r>
              <a:rPr lang="en-US" sz="1200" dirty="0">
                <a:latin typeface="Arial Nova Light" panose="020B0304020202020204" pitchFamily="34" charset="0"/>
              </a:rPr>
              <a:t> comes </a:t>
            </a:r>
            <a:r>
              <a:rPr lang="en-US" sz="1200" b="1" dirty="0">
                <a:latin typeface="Arial Nova Light" panose="020B0304020202020204" pitchFamily="34" charset="0"/>
              </a:rPr>
              <a:t>Gender-Identity</a:t>
            </a:r>
            <a:r>
              <a:rPr lang="en-US" sz="1200" dirty="0">
                <a:latin typeface="Arial Nova Light" panose="020B0304020202020204" pitchFamily="34" charset="0"/>
              </a:rPr>
              <a:t> with an 8.1%,</a:t>
            </a:r>
          </a:p>
          <a:p>
            <a:pPr>
              <a:spcBef>
                <a:spcPts val="1200"/>
              </a:spcBef>
              <a:spcAft>
                <a:spcPts val="600"/>
              </a:spcAft>
            </a:pPr>
            <a:r>
              <a:rPr lang="en-US" sz="1200" dirty="0">
                <a:latin typeface="Arial Nova Light" panose="020B0304020202020204" pitchFamily="34" charset="0"/>
              </a:rPr>
              <a:t>And only 0.2% for </a:t>
            </a:r>
            <a:r>
              <a:rPr lang="en-US" sz="1200" b="1" dirty="0">
                <a:latin typeface="Arial Nova Light" panose="020B0304020202020204" pitchFamily="34" charset="0"/>
              </a:rPr>
              <a:t>Disability</a:t>
            </a:r>
            <a:r>
              <a:rPr lang="en-US" sz="1200" dirty="0">
                <a:latin typeface="Arial Nova Light" panose="020B0304020202020204" pitchFamily="34" charset="0"/>
              </a:rPr>
              <a:t>.</a:t>
            </a:r>
            <a:endParaRPr lang="en-US" dirty="0"/>
          </a:p>
        </p:txBody>
      </p:sp>
      <p:pic>
        <p:nvPicPr>
          <p:cNvPr id="7" name="Picture 6" descr="A close up of a logo&#10;&#10;Description automatically generated">
            <a:extLst>
              <a:ext uri="{FF2B5EF4-FFF2-40B4-BE49-F238E27FC236}">
                <a16:creationId xmlns:a16="http://schemas.microsoft.com/office/drawing/2014/main" id="{44F182A3-A639-4A2C-8D94-50627E02060D}"/>
              </a:ext>
            </a:extLst>
          </p:cNvPr>
          <p:cNvPicPr/>
          <p:nvPr/>
        </p:nvPicPr>
        <p:blipFill>
          <a:blip r:embed="rId3">
            <a:extLst>
              <a:ext uri="{28A0092B-C50C-407E-A947-70E740481C1C}">
                <a14:useLocalDpi xmlns:a14="http://schemas.microsoft.com/office/drawing/2010/main" val="0"/>
              </a:ext>
            </a:extLst>
          </a:blip>
          <a:stretch>
            <a:fillRect/>
          </a:stretch>
        </p:blipFill>
        <p:spPr>
          <a:xfrm>
            <a:off x="496525" y="3982647"/>
            <a:ext cx="4075475" cy="2585323"/>
          </a:xfrm>
          <a:prstGeom prst="rect">
            <a:avLst/>
          </a:prstGeom>
          <a:solidFill>
            <a:schemeClr val="accent1">
              <a:lumMod val="20000"/>
              <a:lumOff val="80000"/>
            </a:schemeClr>
          </a:solidFill>
          <a:ln>
            <a:solidFill>
              <a:srgbClr val="0070C0"/>
            </a:solidFill>
          </a:ln>
        </p:spPr>
        <p:style>
          <a:lnRef idx="2">
            <a:schemeClr val="dk1"/>
          </a:lnRef>
          <a:fillRef idx="1">
            <a:schemeClr val="lt1"/>
          </a:fillRef>
          <a:effectRef idx="0">
            <a:schemeClr val="dk1"/>
          </a:effectRef>
          <a:fontRef idx="minor">
            <a:schemeClr val="dk1"/>
          </a:fontRef>
        </p:style>
      </p:pic>
      <p:sp>
        <p:nvSpPr>
          <p:cNvPr id="8" name="TextBox 7">
            <a:extLst>
              <a:ext uri="{FF2B5EF4-FFF2-40B4-BE49-F238E27FC236}">
                <a16:creationId xmlns:a16="http://schemas.microsoft.com/office/drawing/2014/main" id="{738F098C-7F95-4F56-A5F9-12E5E34314B3}"/>
              </a:ext>
            </a:extLst>
          </p:cNvPr>
          <p:cNvSpPr txBox="1"/>
          <p:nvPr/>
        </p:nvSpPr>
        <p:spPr>
          <a:xfrm>
            <a:off x="5779477" y="3982647"/>
            <a:ext cx="5915998" cy="2585323"/>
          </a:xfrm>
          <a:prstGeom prst="rect">
            <a:avLst/>
          </a:prstGeom>
          <a:solidFill>
            <a:schemeClr val="accent1">
              <a:lumMod val="20000"/>
              <a:lumOff val="8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US" sz="1200" dirty="0">
                <a:latin typeface="Arial Nova Light" panose="020B0304020202020204" pitchFamily="34" charset="0"/>
              </a:rPr>
              <a:t>But when compering these numbers with the Federal report we get a different picture, yet still Religious-Linked-bias still comes in the second place with a 21.8% while Racial/Ethnicity/Ancestry bias comes in the 1st biggest with a 57.6%,</a:t>
            </a:r>
          </a:p>
          <a:p>
            <a:pPr>
              <a:lnSpc>
                <a:spcPct val="150000"/>
              </a:lnSpc>
            </a:pPr>
            <a:r>
              <a:rPr lang="en-US" sz="1200" dirty="0">
                <a:latin typeface="Arial Nova Light" panose="020B0304020202020204" pitchFamily="34" charset="0"/>
              </a:rPr>
              <a:t>Sexual-Orientation 3</a:t>
            </a:r>
            <a:r>
              <a:rPr lang="en-US" sz="1200" baseline="30000" dirty="0">
                <a:latin typeface="Arial Nova Light" panose="020B0304020202020204" pitchFamily="34" charset="0"/>
              </a:rPr>
              <a:t>rd</a:t>
            </a:r>
            <a:r>
              <a:rPr lang="en-US" sz="1200" dirty="0">
                <a:latin typeface="Arial Nova Light" panose="020B0304020202020204" pitchFamily="34" charset="0"/>
              </a:rPr>
              <a:t> with 15.7</a:t>
            </a:r>
          </a:p>
          <a:p>
            <a:pPr>
              <a:lnSpc>
                <a:spcPct val="150000"/>
              </a:lnSpc>
            </a:pPr>
            <a:r>
              <a:rPr lang="en-US" sz="1200" dirty="0">
                <a:latin typeface="Arial Nova Light" panose="020B0304020202020204" pitchFamily="34" charset="0"/>
              </a:rPr>
              <a:t> </a:t>
            </a:r>
          </a:p>
          <a:p>
            <a:pPr>
              <a:lnSpc>
                <a:spcPct val="150000"/>
              </a:lnSpc>
            </a:pPr>
            <a:r>
              <a:rPr lang="en-US" sz="1200" dirty="0">
                <a:latin typeface="Arial Nova Light" panose="020B0304020202020204" pitchFamily="34" charset="0"/>
              </a:rPr>
              <a:t>I Think we can soundly lay the fact that Religion and Racial/Ethnicity/Ancestry are going hand in hand with a stark number of 75-80% of all Hate crimes committed in all 50 states in the USA.</a:t>
            </a:r>
          </a:p>
          <a:p>
            <a:r>
              <a:rPr lang="en-US" dirty="0"/>
              <a:t> </a:t>
            </a:r>
          </a:p>
        </p:txBody>
      </p:sp>
      <p:sp>
        <p:nvSpPr>
          <p:cNvPr id="2" name="TextBox 1">
            <a:extLst>
              <a:ext uri="{FF2B5EF4-FFF2-40B4-BE49-F238E27FC236}">
                <a16:creationId xmlns:a16="http://schemas.microsoft.com/office/drawing/2014/main" id="{FFE8C5A4-AD00-4AF7-A343-1C91D0BE9B72}"/>
              </a:ext>
            </a:extLst>
          </p:cNvPr>
          <p:cNvSpPr txBox="1"/>
          <p:nvPr/>
        </p:nvSpPr>
        <p:spPr>
          <a:xfrm>
            <a:off x="1722382" y="410192"/>
            <a:ext cx="8114189" cy="369332"/>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In this part of our representation our focus is on the victims of the Hate-Crime in NYC</a:t>
            </a:r>
          </a:p>
        </p:txBody>
      </p:sp>
    </p:spTree>
    <p:extLst>
      <p:ext uri="{BB962C8B-B14F-4D97-AF65-F5344CB8AC3E}">
        <p14:creationId xmlns:p14="http://schemas.microsoft.com/office/powerpoint/2010/main" val="2861013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12A1E-2780-48EE-AC14-36A8F26B61CB}"/>
              </a:ext>
            </a:extLst>
          </p:cNvPr>
          <p:cNvSpPr>
            <a:spLocks noGrp="1"/>
          </p:cNvSpPr>
          <p:nvPr>
            <p:ph idx="1"/>
          </p:nvPr>
        </p:nvSpPr>
        <p:spPr>
          <a:xfrm>
            <a:off x="838200" y="611522"/>
            <a:ext cx="4484077" cy="3638190"/>
          </a:xfrm>
          <a:solidFill>
            <a:schemeClr val="bg2"/>
          </a:solidFill>
          <a:ln>
            <a:solidFill>
              <a:schemeClr val="bg1">
                <a:lumMod val="50000"/>
              </a:schemeClr>
            </a:solidFill>
          </a:ln>
        </p:spPr>
        <p:txBody>
          <a:bodyPr>
            <a:normAutofit fontScale="47500" lnSpcReduction="20000"/>
          </a:bodyPr>
          <a:lstStyle/>
          <a:p>
            <a:pPr marL="0" indent="0">
              <a:lnSpc>
                <a:spcPct val="170000"/>
              </a:lnSpc>
              <a:spcBef>
                <a:spcPts val="1800"/>
              </a:spcBef>
              <a:buNone/>
            </a:pPr>
            <a:r>
              <a:rPr lang="en-US" dirty="0">
                <a:latin typeface="Arial Nova Light" panose="020B0304020202020204" pitchFamily="34" charset="0"/>
              </a:rPr>
              <a:t>When comparing the </a:t>
            </a:r>
            <a:r>
              <a:rPr lang="en-US" dirty="0" err="1">
                <a:latin typeface="Arial Nova Light" panose="020B0304020202020204" pitchFamily="34" charset="0"/>
              </a:rPr>
              <a:t>the</a:t>
            </a:r>
            <a:r>
              <a:rPr lang="en-US" dirty="0">
                <a:latin typeface="Arial Nova Light" panose="020B0304020202020204" pitchFamily="34" charset="0"/>
              </a:rPr>
              <a:t> reports of the FBI on 2017 (which by the way thankfully is more divided by the different hate motivations) it shows New York City dominates with the largest amount of religion linked hate-crimes and an incline with a few percent in the last 3 years</a:t>
            </a:r>
          </a:p>
          <a:p>
            <a:pPr marL="0" indent="0">
              <a:lnSpc>
                <a:spcPct val="170000"/>
              </a:lnSpc>
              <a:spcBef>
                <a:spcPts val="1800"/>
              </a:spcBef>
              <a:buNone/>
            </a:pPr>
            <a:endParaRPr lang="en-US" dirty="0">
              <a:latin typeface="Arial Nova Light" panose="020B0304020202020204" pitchFamily="34" charset="0"/>
            </a:endParaRPr>
          </a:p>
          <a:p>
            <a:pPr marL="0" indent="0">
              <a:lnSpc>
                <a:spcPct val="170000"/>
              </a:lnSpc>
              <a:spcBef>
                <a:spcPts val="1800"/>
              </a:spcBef>
              <a:buNone/>
            </a:pPr>
            <a:r>
              <a:rPr lang="en-US" dirty="0">
                <a:latin typeface="Arial Nova Light" panose="020B0304020202020204" pitchFamily="34" charset="0"/>
              </a:rPr>
              <a:t>Another point to keep in mind is. While Racial-bias dominates in most of the states,</a:t>
            </a:r>
          </a:p>
          <a:p>
            <a:pPr marL="0" indent="0">
              <a:lnSpc>
                <a:spcPct val="170000"/>
              </a:lnSpc>
              <a:spcBef>
                <a:spcPts val="1800"/>
              </a:spcBef>
              <a:buNone/>
            </a:pPr>
            <a:r>
              <a:rPr lang="en-US" dirty="0">
                <a:latin typeface="Arial Nova Light" panose="020B0304020202020204" pitchFamily="34" charset="0"/>
              </a:rPr>
              <a:t>NYS is the only state with a dominating religious bias. </a:t>
            </a:r>
          </a:p>
          <a:p>
            <a:endParaRPr lang="en-US" dirty="0"/>
          </a:p>
          <a:p>
            <a:endParaRPr lang="en-US" dirty="0"/>
          </a:p>
        </p:txBody>
      </p:sp>
      <p:pic>
        <p:nvPicPr>
          <p:cNvPr id="4" name="Picture 3" descr="A picture containing screenshot&#10;&#10;Description automatically generated">
            <a:extLst>
              <a:ext uri="{FF2B5EF4-FFF2-40B4-BE49-F238E27FC236}">
                <a16:creationId xmlns:a16="http://schemas.microsoft.com/office/drawing/2014/main" id="{34EF0A51-A097-4BA2-B1F5-B748DD2990E1}"/>
              </a:ext>
            </a:extLst>
          </p:cNvPr>
          <p:cNvPicPr/>
          <p:nvPr/>
        </p:nvPicPr>
        <p:blipFill rotWithShape="1">
          <a:blip r:embed="rId2">
            <a:extLst>
              <a:ext uri="{28A0092B-C50C-407E-A947-70E740481C1C}">
                <a14:useLocalDpi xmlns:a14="http://schemas.microsoft.com/office/drawing/2010/main" val="0"/>
              </a:ext>
            </a:extLst>
          </a:blip>
          <a:srcRect l="6922" t="9614" r="8462" b="383"/>
          <a:stretch/>
        </p:blipFill>
        <p:spPr bwMode="auto">
          <a:xfrm>
            <a:off x="6513226" y="937845"/>
            <a:ext cx="4670589" cy="3311865"/>
          </a:xfrm>
          <a:prstGeom prst="rect">
            <a:avLst/>
          </a:prstGeom>
          <a:ln>
            <a:noFill/>
          </a:ln>
          <a:extLst>
            <a:ext uri="{53640926-AAD7-44D8-BBD7-CCE9431645EC}">
              <a14:shadowObscured xmlns:a14="http://schemas.microsoft.com/office/drawing/2010/main"/>
            </a:ext>
          </a:extLst>
        </p:spPr>
      </p:pic>
      <p:pic>
        <p:nvPicPr>
          <p:cNvPr id="5" name="Picture 4" descr="A picture containing stationary, writing implement&#10;&#10;Description automatically generated">
            <a:extLst>
              <a:ext uri="{FF2B5EF4-FFF2-40B4-BE49-F238E27FC236}">
                <a16:creationId xmlns:a16="http://schemas.microsoft.com/office/drawing/2014/main" id="{25F554E3-6D22-45E0-922A-D6BB4C98FD2E}"/>
              </a:ext>
            </a:extLst>
          </p:cNvPr>
          <p:cNvPicPr/>
          <p:nvPr/>
        </p:nvPicPr>
        <p:blipFill rotWithShape="1">
          <a:blip r:embed="rId3" cstate="print">
            <a:extLst>
              <a:ext uri="{28A0092B-C50C-407E-A947-70E740481C1C}">
                <a14:useLocalDpi xmlns:a14="http://schemas.microsoft.com/office/drawing/2010/main" val="0"/>
              </a:ext>
            </a:extLst>
          </a:blip>
          <a:srcRect l="8461" r="8462"/>
          <a:stretch/>
        </p:blipFill>
        <p:spPr bwMode="auto">
          <a:xfrm>
            <a:off x="602532" y="4479038"/>
            <a:ext cx="11309843" cy="2042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3704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F958DC91-F454-4753-9ACA-36585BF3CFCE}"/>
              </a:ext>
            </a:extLst>
          </p:cNvPr>
          <p:cNvGraphicFramePr/>
          <p:nvPr>
            <p:extLst>
              <p:ext uri="{D42A27DB-BD31-4B8C-83A1-F6EECF244321}">
                <p14:modId xmlns:p14="http://schemas.microsoft.com/office/powerpoint/2010/main" val="1377163354"/>
              </p:ext>
            </p:extLst>
          </p:nvPr>
        </p:nvGraphicFramePr>
        <p:xfrm>
          <a:off x="6944043" y="638175"/>
          <a:ext cx="2780793" cy="2495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66D0D8F3-B7AC-41D4-B595-9A47D493AF83}"/>
              </a:ext>
            </a:extLst>
          </p:cNvPr>
          <p:cNvSpPr>
            <a:spLocks noGrp="1"/>
          </p:cNvSpPr>
          <p:nvPr>
            <p:ph idx="1"/>
          </p:nvPr>
        </p:nvSpPr>
        <p:spPr>
          <a:xfrm>
            <a:off x="685800" y="638175"/>
            <a:ext cx="3886200" cy="5683249"/>
          </a:xfr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a:normAutofit fontScale="85000" lnSpcReduction="10000"/>
          </a:bodyPr>
          <a:lstStyle/>
          <a:p>
            <a:pPr marL="0" indent="0">
              <a:lnSpc>
                <a:spcPct val="160000"/>
              </a:lnSpc>
              <a:spcBef>
                <a:spcPts val="1200"/>
              </a:spcBef>
              <a:buNone/>
            </a:pPr>
            <a:r>
              <a:rPr lang="en-US" sz="1200" dirty="0">
                <a:latin typeface="Arial Nova Light" panose="020B0604020202020204" pitchFamily="34" charset="0"/>
              </a:rPr>
              <a:t>After studying closely the reports by the NYPD on </a:t>
            </a:r>
            <a:r>
              <a:rPr lang="en-US" sz="1200" b="1" dirty="0">
                <a:latin typeface="Arial Nova Light" panose="020B0604020202020204" pitchFamily="34" charset="0"/>
              </a:rPr>
              <a:t>Bias-Motivated </a:t>
            </a:r>
            <a:r>
              <a:rPr lang="en-US" sz="1200" dirty="0">
                <a:latin typeface="Arial Nova Light" panose="020B0604020202020204" pitchFamily="34" charset="0"/>
              </a:rPr>
              <a:t>arrests in the years 2017 true the second quarter of 2018,</a:t>
            </a:r>
          </a:p>
          <a:p>
            <a:pPr marL="0" indent="0">
              <a:lnSpc>
                <a:spcPct val="160000"/>
              </a:lnSpc>
              <a:spcBef>
                <a:spcPts val="1200"/>
              </a:spcBef>
              <a:buNone/>
            </a:pPr>
            <a:r>
              <a:rPr lang="en-US" sz="1200" dirty="0">
                <a:latin typeface="Arial Nova Light" panose="020B0604020202020204" pitchFamily="34" charset="0"/>
              </a:rPr>
              <a:t>we get a stark picture of </a:t>
            </a:r>
            <a:r>
              <a:rPr lang="en-US" sz="1200" b="1" dirty="0">
                <a:latin typeface="Arial Nova Light" panose="020B0604020202020204" pitchFamily="34" charset="0"/>
              </a:rPr>
              <a:t>Religious, Sexual-Oriented, Ethnicity, Disability and Racial-Motivated bias</a:t>
            </a:r>
            <a:r>
              <a:rPr lang="en-US" sz="1200" dirty="0">
                <a:latin typeface="Arial Nova Light" panose="020B0604020202020204" pitchFamily="34" charset="0"/>
              </a:rPr>
              <a:t>.</a:t>
            </a:r>
          </a:p>
          <a:p>
            <a:pPr marL="0" indent="0">
              <a:lnSpc>
                <a:spcPct val="160000"/>
              </a:lnSpc>
              <a:spcBef>
                <a:spcPts val="1200"/>
              </a:spcBef>
              <a:buNone/>
            </a:pPr>
            <a:r>
              <a:rPr lang="en-US" sz="1200" dirty="0">
                <a:latin typeface="Arial Nova Light" panose="020B0604020202020204" pitchFamily="34" charset="0"/>
              </a:rPr>
              <a:t>Looking at the greater NYC (all 5 boroughs) we could see Religious linked hate-crimes going through the roof with a staggering number of 173.</a:t>
            </a:r>
          </a:p>
          <a:p>
            <a:pPr marL="0" indent="0">
              <a:lnSpc>
                <a:spcPct val="160000"/>
              </a:lnSpc>
              <a:spcBef>
                <a:spcPts val="1200"/>
              </a:spcBef>
              <a:buNone/>
            </a:pPr>
            <a:endParaRPr lang="en-US" sz="1200" dirty="0">
              <a:latin typeface="Arial Nova Light" panose="020B0604020202020204" pitchFamily="34" charset="0"/>
            </a:endParaRPr>
          </a:p>
          <a:p>
            <a:pPr marL="0" indent="0">
              <a:lnSpc>
                <a:spcPct val="160000"/>
              </a:lnSpc>
              <a:spcBef>
                <a:spcPts val="1800"/>
              </a:spcBef>
              <a:buNone/>
            </a:pPr>
            <a:r>
              <a:rPr lang="en-US" sz="1200" dirty="0">
                <a:latin typeface="Arial Nova Light" panose="020B0604020202020204" pitchFamily="34" charset="0"/>
              </a:rPr>
              <a:t>To put it in perspective here is a table of the 10 major cities in the us which shows the population vs. the hate crimes.</a:t>
            </a:r>
          </a:p>
          <a:p>
            <a:pPr marL="0" indent="0">
              <a:lnSpc>
                <a:spcPct val="160000"/>
              </a:lnSpc>
              <a:spcBef>
                <a:spcPts val="1200"/>
              </a:spcBef>
              <a:buNone/>
            </a:pPr>
            <a:endParaRPr lang="en-US" sz="1200" dirty="0">
              <a:latin typeface="Arial Nova Light" panose="020B0604020202020204" pitchFamily="34" charset="0"/>
            </a:endParaRPr>
          </a:p>
          <a:p>
            <a:pPr marL="0" indent="0">
              <a:lnSpc>
                <a:spcPct val="160000"/>
              </a:lnSpc>
              <a:spcBef>
                <a:spcPts val="1200"/>
              </a:spcBef>
              <a:buNone/>
            </a:pPr>
            <a:r>
              <a:rPr lang="en-US" sz="1200" dirty="0">
                <a:latin typeface="Arial Nova Light" panose="020B0304020202020204" pitchFamily="34" charset="0"/>
              </a:rPr>
              <a:t>We have also noticed that NYPD won’t differentiate between the motivations of crimes, but they would rather group them together as just hate crimes.</a:t>
            </a:r>
          </a:p>
          <a:p>
            <a:pPr marL="0" indent="0">
              <a:lnSpc>
                <a:spcPct val="160000"/>
              </a:lnSpc>
              <a:spcBef>
                <a:spcPts val="1200"/>
              </a:spcBef>
              <a:buNone/>
            </a:pPr>
            <a:r>
              <a:rPr lang="en-US" sz="1200" dirty="0">
                <a:latin typeface="Arial Nova Light" panose="020B0304020202020204" pitchFamily="34" charset="0"/>
              </a:rPr>
              <a:t>The most obvious reason is probably to </a:t>
            </a:r>
            <a:r>
              <a:rPr lang="en-US" sz="1200" dirty="0" err="1">
                <a:latin typeface="Arial Nova Light" panose="020B0304020202020204" pitchFamily="34" charset="0"/>
              </a:rPr>
              <a:t>orevent</a:t>
            </a:r>
            <a:r>
              <a:rPr lang="en-US" sz="1200" dirty="0">
                <a:latin typeface="Arial Nova Light" panose="020B0304020202020204" pitchFamily="34" charset="0"/>
              </a:rPr>
              <a:t> public panic. Thus, we divided them for you, and the picture as you’ll see does not look good for any major city in the closing of the second decades of the second millennium</a:t>
            </a:r>
          </a:p>
          <a:p>
            <a:pPr marL="0" indent="0">
              <a:lnSpc>
                <a:spcPct val="160000"/>
              </a:lnSpc>
              <a:spcBef>
                <a:spcPts val="1200"/>
              </a:spcBef>
              <a:buNone/>
            </a:pPr>
            <a:endParaRPr lang="en-US" sz="1200" dirty="0">
              <a:latin typeface="Arial Nova Light" panose="020B0604020202020204" pitchFamily="34" charset="0"/>
            </a:endParaRPr>
          </a:p>
        </p:txBody>
      </p:sp>
      <p:pic>
        <p:nvPicPr>
          <p:cNvPr id="11" name="Picture 10">
            <a:extLst>
              <a:ext uri="{FF2B5EF4-FFF2-40B4-BE49-F238E27FC236}">
                <a16:creationId xmlns:a16="http://schemas.microsoft.com/office/drawing/2014/main" id="{54DE1B01-F807-4DF3-8C6C-6B0169B96B53}"/>
              </a:ext>
            </a:extLst>
          </p:cNvPr>
          <p:cNvPicPr>
            <a:picLocks noChangeAspect="1"/>
          </p:cNvPicPr>
          <p:nvPr/>
        </p:nvPicPr>
        <p:blipFill>
          <a:blip r:embed="rId7"/>
          <a:stretch>
            <a:fillRect/>
          </a:stretch>
        </p:blipFill>
        <p:spPr>
          <a:xfrm>
            <a:off x="5162681" y="3501265"/>
            <a:ext cx="6343519" cy="2820159"/>
          </a:xfrm>
          <a:prstGeom prst="rect">
            <a:avLst/>
          </a:prstGeom>
        </p:spPr>
      </p:pic>
    </p:spTree>
    <p:extLst>
      <p:ext uri="{BB962C8B-B14F-4D97-AF65-F5344CB8AC3E}">
        <p14:creationId xmlns:p14="http://schemas.microsoft.com/office/powerpoint/2010/main" val="546500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F25B32-0E03-43BA-AFA5-533FECE36608}"/>
              </a:ext>
            </a:extLst>
          </p:cNvPr>
          <p:cNvSpPr>
            <a:spLocks noGrp="1"/>
          </p:cNvSpPr>
          <p:nvPr>
            <p:ph idx="1"/>
          </p:nvPr>
        </p:nvSpPr>
        <p:spPr>
          <a:xfrm>
            <a:off x="709248" y="700208"/>
            <a:ext cx="3546230" cy="5419238"/>
          </a:xfrm>
        </p:spPr>
        <p:txBody>
          <a:bodyPr>
            <a:normAutofit fontScale="47500" lnSpcReduction="20000"/>
          </a:bodyPr>
          <a:lstStyle/>
          <a:p>
            <a:pPr marL="0" indent="0">
              <a:lnSpc>
                <a:spcPct val="170000"/>
              </a:lnSpc>
              <a:spcBef>
                <a:spcPts val="1800"/>
              </a:spcBef>
              <a:spcAft>
                <a:spcPts val="600"/>
              </a:spcAft>
              <a:buNone/>
            </a:pPr>
            <a:r>
              <a:rPr lang="en-US" dirty="0">
                <a:latin typeface="Arial Nova Light" panose="020B0304020202020204" pitchFamily="34" charset="0"/>
              </a:rPr>
              <a:t>We continue looking closely at</a:t>
            </a:r>
            <a:r>
              <a:rPr lang="en-US" b="1" dirty="0">
                <a:latin typeface="Arial Nova Light" panose="020B0304020202020204" pitchFamily="34" charset="0"/>
              </a:rPr>
              <a:t> Religious-bias-motivation</a:t>
            </a:r>
            <a:r>
              <a:rPr lang="en-US" dirty="0">
                <a:latin typeface="Arial Nova Light" panose="020B0304020202020204" pitchFamily="34" charset="0"/>
              </a:rPr>
              <a:t>  hate crime (using same data provided by NYPD for years 2017 1st q-2019 2nd q)</a:t>
            </a:r>
          </a:p>
          <a:p>
            <a:pPr marL="0" indent="0">
              <a:lnSpc>
                <a:spcPct val="170000"/>
              </a:lnSpc>
              <a:spcBef>
                <a:spcPts val="1800"/>
              </a:spcBef>
              <a:spcAft>
                <a:spcPts val="600"/>
              </a:spcAft>
              <a:buNone/>
            </a:pPr>
            <a:r>
              <a:rPr lang="en-US" dirty="0">
                <a:latin typeface="Arial Nova Light" panose="020B0304020202020204" pitchFamily="34" charset="0"/>
              </a:rPr>
              <a:t>Most bias related crimes in NYC were committed against Jews [it’s worth mentioning, As of 2014, 1.1 million Jews live in the five boroughs of New York City, and 2 million Jews live in New York State overall. (by Wikipedia)]</a:t>
            </a:r>
          </a:p>
          <a:p>
            <a:pPr marL="0" indent="0">
              <a:lnSpc>
                <a:spcPct val="170000"/>
              </a:lnSpc>
              <a:spcBef>
                <a:spcPts val="1800"/>
              </a:spcBef>
              <a:spcAft>
                <a:spcPts val="600"/>
              </a:spcAft>
              <a:buNone/>
            </a:pPr>
            <a:r>
              <a:rPr lang="en-US" dirty="0">
                <a:latin typeface="Arial Nova Light" panose="020B0304020202020204" pitchFamily="34" charset="0"/>
              </a:rPr>
              <a:t>At this point we’re assuming that large percentage of Jewish population makes them a greater target vs. other religion communities n the same area.</a:t>
            </a:r>
          </a:p>
        </p:txBody>
      </p:sp>
      <p:pic>
        <p:nvPicPr>
          <p:cNvPr id="4" name="Picture 3" descr="/var/folders/n5/9y4gbpvx3gsf6lhzcbw9c3j80000gn/T/com.microsoft.Word/Content.MSO/425A1449.tmp">
            <a:extLst>
              <a:ext uri="{FF2B5EF4-FFF2-40B4-BE49-F238E27FC236}">
                <a16:creationId xmlns:a16="http://schemas.microsoft.com/office/drawing/2014/main" id="{5D905020-92FD-43F7-8638-55A0AFC379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10793" y="1505877"/>
            <a:ext cx="4846820" cy="3846245"/>
          </a:xfrm>
          <a:prstGeom prst="rect">
            <a:avLst/>
          </a:prstGeom>
          <a:noFill/>
          <a:ln>
            <a:noFill/>
          </a:ln>
        </p:spPr>
      </p:pic>
    </p:spTree>
    <p:extLst>
      <p:ext uri="{BB962C8B-B14F-4D97-AF65-F5344CB8AC3E}">
        <p14:creationId xmlns:p14="http://schemas.microsoft.com/office/powerpoint/2010/main" val="92731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6ADC3682-3126-4381-ADB5-0AD888B2B365}"/>
              </a:ext>
            </a:extLst>
          </p:cNvPr>
          <p:cNvPicPr/>
          <p:nvPr/>
        </p:nvPicPr>
        <p:blipFill rotWithShape="1">
          <a:blip r:embed="rId3">
            <a:alphaModFix/>
          </a:blip>
          <a:srcRect l="20021" r="20265"/>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79F3499C-63E4-40BF-9433-B510FD3E1FAD}"/>
              </a:ext>
            </a:extLst>
          </p:cNvPr>
          <p:cNvSpPr>
            <a:spLocks noGrp="1"/>
          </p:cNvSpPr>
          <p:nvPr>
            <p:ph idx="1"/>
          </p:nvPr>
        </p:nvSpPr>
        <p:spPr>
          <a:xfrm>
            <a:off x="5614876" y="398742"/>
            <a:ext cx="6122422" cy="6060516"/>
          </a:xfrm>
          <a:solidFill>
            <a:srgbClr val="E7E7FF"/>
          </a:solidFill>
          <a:ln cap="rnd" cmpd="sng">
            <a:solidFill>
              <a:srgbClr val="7030A0"/>
            </a:solidFill>
            <a:bevel/>
          </a:ln>
        </p:spPr>
        <p:txBody>
          <a:bodyPr lIns="365760" tIns="274320" rIns="365760" bIns="274320" anchor="ctr">
            <a:normAutofit/>
          </a:bodyPr>
          <a:lstStyle/>
          <a:p>
            <a:pPr marL="0" indent="0">
              <a:lnSpc>
                <a:spcPct val="150000"/>
              </a:lnSpc>
              <a:spcBef>
                <a:spcPts val="1800"/>
              </a:spcBef>
              <a:spcAft>
                <a:spcPts val="600"/>
              </a:spcAft>
              <a:buNone/>
            </a:pPr>
            <a:endParaRPr lang="en-US" sz="1600" dirty="0">
              <a:solidFill>
                <a:srgbClr val="000000"/>
              </a:solidFill>
              <a:latin typeface="Arial Nova Light" panose="020B0304020202020204" pitchFamily="34" charset="0"/>
            </a:endParaRPr>
          </a:p>
        </p:txBody>
      </p:sp>
      <p:pic>
        <p:nvPicPr>
          <p:cNvPr id="7" name="Picture 6">
            <a:extLst>
              <a:ext uri="{FF2B5EF4-FFF2-40B4-BE49-F238E27FC236}">
                <a16:creationId xmlns:a16="http://schemas.microsoft.com/office/drawing/2014/main" id="{5857C620-7C4A-456D-B29E-51D25E3D7730}"/>
              </a:ext>
            </a:extLst>
          </p:cNvPr>
          <p:cNvPicPr>
            <a:picLocks noChangeAspect="1"/>
          </p:cNvPicPr>
          <p:nvPr/>
        </p:nvPicPr>
        <p:blipFill rotWithShape="1">
          <a:blip r:embed="rId4"/>
          <a:srcRect l="12255" r="11674"/>
          <a:stretch/>
        </p:blipFill>
        <p:spPr>
          <a:xfrm>
            <a:off x="8486775" y="500586"/>
            <a:ext cx="3152776" cy="5836733"/>
          </a:xfrm>
          <a:prstGeom prst="rect">
            <a:avLst/>
          </a:prstGeom>
          <a:effectLst>
            <a:softEdge rad="63500"/>
          </a:effectLst>
        </p:spPr>
      </p:pic>
      <p:sp>
        <p:nvSpPr>
          <p:cNvPr id="8" name="TextBox 7">
            <a:extLst>
              <a:ext uri="{FF2B5EF4-FFF2-40B4-BE49-F238E27FC236}">
                <a16:creationId xmlns:a16="http://schemas.microsoft.com/office/drawing/2014/main" id="{073D09E5-AF12-444F-9FD7-851769F5A87D}"/>
              </a:ext>
            </a:extLst>
          </p:cNvPr>
          <p:cNvSpPr txBox="1"/>
          <p:nvPr/>
        </p:nvSpPr>
        <p:spPr>
          <a:xfrm>
            <a:off x="5943191" y="738620"/>
            <a:ext cx="2334034" cy="5400961"/>
          </a:xfrm>
          <a:prstGeom prst="rect">
            <a:avLst/>
          </a:prstGeom>
          <a:noFill/>
        </p:spPr>
        <p:txBody>
          <a:bodyPr wrap="square" rtlCol="0">
            <a:normAutofit fontScale="70000" lnSpcReduction="20000"/>
          </a:bodyPr>
          <a:lstStyle/>
          <a:p>
            <a:pPr>
              <a:lnSpc>
                <a:spcPct val="150000"/>
              </a:lnSpc>
              <a:spcBef>
                <a:spcPts val="1800"/>
              </a:spcBef>
              <a:spcAft>
                <a:spcPts val="600"/>
              </a:spcAft>
            </a:pPr>
            <a:r>
              <a:rPr lang="en-US" dirty="0">
                <a:solidFill>
                  <a:srgbClr val="000000"/>
                </a:solidFill>
                <a:latin typeface="Arial Nova Light" panose="020B0304020202020204" pitchFamily="34" charset="0"/>
              </a:rPr>
              <a:t>Since bias-crime against Jews are most common, we take a closer look on neighborhoods.</a:t>
            </a:r>
          </a:p>
          <a:p>
            <a:pPr>
              <a:lnSpc>
                <a:spcPct val="150000"/>
              </a:lnSpc>
              <a:spcBef>
                <a:spcPts val="1800"/>
              </a:spcBef>
              <a:spcAft>
                <a:spcPts val="600"/>
              </a:spcAft>
            </a:pPr>
            <a:r>
              <a:rPr lang="en-US" dirty="0">
                <a:solidFill>
                  <a:srgbClr val="000000"/>
                </a:solidFill>
                <a:latin typeface="Arial Nova Light" panose="020B0304020202020204" pitchFamily="34" charset="0"/>
              </a:rPr>
              <a:t>Census data doesn’t provide info on religious centers. Thus, we created a map with known places of worship, aka - Jewish synagogues and Muslim mosques as they are the larger minority communities in the greater NYC, the map concentrates on areas where hate crimes were committed to get estimates of religious population.</a:t>
            </a:r>
          </a:p>
          <a:p>
            <a:endParaRPr lang="en-US" dirty="0"/>
          </a:p>
        </p:txBody>
      </p:sp>
    </p:spTree>
    <p:extLst>
      <p:ext uri="{BB962C8B-B14F-4D97-AF65-F5344CB8AC3E}">
        <p14:creationId xmlns:p14="http://schemas.microsoft.com/office/powerpoint/2010/main" val="3903839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BA5E45F-48F0-41F6-83F2-E4FF401EABAC}"/>
              </a:ext>
            </a:extLst>
          </p:cNvPr>
          <p:cNvSpPr/>
          <p:nvPr/>
        </p:nvSpPr>
        <p:spPr>
          <a:xfrm>
            <a:off x="0" y="0"/>
            <a:ext cx="5770188" cy="6858000"/>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C726FA0-F0E1-4A88-A5EC-C23671937B24}"/>
              </a:ext>
            </a:extLst>
          </p:cNvPr>
          <p:cNvSpPr>
            <a:spLocks noGrp="1"/>
          </p:cNvSpPr>
          <p:nvPr>
            <p:ph idx="1"/>
          </p:nvPr>
        </p:nvSpPr>
        <p:spPr>
          <a:xfrm>
            <a:off x="347867" y="711198"/>
            <a:ext cx="5177826" cy="893422"/>
          </a:xfrm>
          <a:ln>
            <a:solidFill>
              <a:schemeClr val="accent1">
                <a:lumMod val="60000"/>
                <a:lumOff val="40000"/>
              </a:schemeClr>
            </a:solidFill>
          </a:ln>
        </p:spPr>
        <p:txBody>
          <a:bodyPr>
            <a:normAutofit/>
          </a:bodyPr>
          <a:lstStyle/>
          <a:p>
            <a:pPr marL="0" indent="0">
              <a:lnSpc>
                <a:spcPct val="150000"/>
              </a:lnSpc>
              <a:spcBef>
                <a:spcPts val="1800"/>
              </a:spcBef>
              <a:spcAft>
                <a:spcPts val="600"/>
              </a:spcAft>
              <a:buNone/>
            </a:pPr>
            <a:r>
              <a:rPr lang="en-US" sz="1050" dirty="0">
                <a:latin typeface="Arial Nova Light" panose="020B0304020202020204" pitchFamily="34" charset="0"/>
              </a:rPr>
              <a:t>Out of top 5 most hate crime committed there are also top 3 neighborhood with highest number of synagogues. Certain neighborhoods stand out as safe (more synagogues less crime) and certain are more criminal</a:t>
            </a:r>
          </a:p>
        </p:txBody>
      </p:sp>
      <p:pic>
        <p:nvPicPr>
          <p:cNvPr id="7" name="Picture 6">
            <a:extLst>
              <a:ext uri="{FF2B5EF4-FFF2-40B4-BE49-F238E27FC236}">
                <a16:creationId xmlns:a16="http://schemas.microsoft.com/office/drawing/2014/main" id="{D53C1249-26E3-4F74-9787-32577D59F4FE}"/>
              </a:ext>
            </a:extLst>
          </p:cNvPr>
          <p:cNvPicPr/>
          <p:nvPr/>
        </p:nvPicPr>
        <p:blipFill rotWithShape="1">
          <a:blip r:embed="rId2"/>
          <a:srcRect l="12308" r="4615"/>
          <a:stretch/>
        </p:blipFill>
        <p:spPr>
          <a:xfrm>
            <a:off x="383733" y="2315817"/>
            <a:ext cx="5092264" cy="3830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88C71C9-6B1F-482E-AF44-CA9C0F109A0F}"/>
              </a:ext>
            </a:extLst>
          </p:cNvPr>
          <p:cNvPicPr/>
          <p:nvPr/>
        </p:nvPicPr>
        <p:blipFill rotWithShape="1">
          <a:blip r:embed="rId3"/>
          <a:srcRect l="4904" r="16663"/>
          <a:stretch/>
        </p:blipFill>
        <p:spPr>
          <a:xfrm>
            <a:off x="8794064" y="407945"/>
            <a:ext cx="2654244" cy="4681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2F3B2C50-E6E7-49D7-BB08-25C9A7AD00DD}"/>
              </a:ext>
            </a:extLst>
          </p:cNvPr>
          <p:cNvSpPr txBox="1"/>
          <p:nvPr/>
        </p:nvSpPr>
        <p:spPr>
          <a:xfrm>
            <a:off x="8794064" y="5415833"/>
            <a:ext cx="2654244" cy="1107996"/>
          </a:xfrm>
          <a:prstGeom prst="rect">
            <a:avLst/>
          </a:prstGeom>
          <a:solidFill>
            <a:schemeClr val="bg1"/>
          </a:solidFill>
          <a:ln>
            <a:solidFill>
              <a:schemeClr val="accent6">
                <a:lumMod val="50000"/>
              </a:schemeClr>
            </a:solidFill>
          </a:ln>
        </p:spPr>
        <p:txBody>
          <a:bodyPr wrap="square" rtlCol="0">
            <a:spAutoFit/>
          </a:bodyPr>
          <a:lstStyle/>
          <a:p>
            <a:r>
              <a:rPr lang="en-US" sz="1100" dirty="0">
                <a:solidFill>
                  <a:schemeClr val="accent6">
                    <a:lumMod val="50000"/>
                  </a:schemeClr>
                </a:solidFill>
                <a:latin typeface="Arial Nova Light" panose="020B0304020202020204" pitchFamily="34" charset="0"/>
              </a:rPr>
              <a:t>The same analytical method goes for crimes committed against Muslims by neighborhoods. Above table is a list/count of known mosques spread all around neighborhoods of Brooklyn Queens. Manhattan and south Bronx</a:t>
            </a:r>
            <a:endParaRPr lang="en-US" sz="1100" dirty="0">
              <a:solidFill>
                <a:schemeClr val="accent6">
                  <a:lumMod val="50000"/>
                </a:schemeClr>
              </a:solidFill>
            </a:endParaRPr>
          </a:p>
        </p:txBody>
      </p:sp>
      <p:sp>
        <p:nvSpPr>
          <p:cNvPr id="12" name="TextBox 11">
            <a:extLst>
              <a:ext uri="{FF2B5EF4-FFF2-40B4-BE49-F238E27FC236}">
                <a16:creationId xmlns:a16="http://schemas.microsoft.com/office/drawing/2014/main" id="{48D24EEA-5144-4DA9-9E3E-DE5B4D37D58D}"/>
              </a:ext>
            </a:extLst>
          </p:cNvPr>
          <p:cNvSpPr txBox="1"/>
          <p:nvPr/>
        </p:nvSpPr>
        <p:spPr>
          <a:xfrm>
            <a:off x="6191741" y="407945"/>
            <a:ext cx="2180770" cy="5715732"/>
          </a:xfrm>
          <a:prstGeom prst="rect">
            <a:avLst/>
          </a:prstGeom>
          <a:noFill/>
        </p:spPr>
        <p:txBody>
          <a:bodyPr wrap="square" rtlCol="0">
            <a:spAutoFit/>
          </a:bodyPr>
          <a:lstStyle/>
          <a:p>
            <a:pPr>
              <a:lnSpc>
                <a:spcPct val="150000"/>
              </a:lnSpc>
              <a:spcBef>
                <a:spcPts val="1800"/>
              </a:spcBef>
              <a:spcAft>
                <a:spcPts val="600"/>
              </a:spcAft>
            </a:pPr>
            <a:r>
              <a:rPr lang="en-US" sz="1220" dirty="0">
                <a:latin typeface="Arial Nova Light" panose="020B0304020202020204" pitchFamily="34" charset="0"/>
              </a:rPr>
              <a:t>A similar picture of hate crime is  when looking at the proportional ratio where there’s a greater number of mosques, it is a safer neighborhood with lower crime rate vs.  neighborhoods  with less Mosques and higher crime rate overall.</a:t>
            </a:r>
          </a:p>
          <a:p>
            <a:pPr>
              <a:lnSpc>
                <a:spcPct val="150000"/>
              </a:lnSpc>
              <a:spcBef>
                <a:spcPts val="1800"/>
              </a:spcBef>
              <a:spcAft>
                <a:spcPts val="600"/>
              </a:spcAft>
            </a:pPr>
            <a:r>
              <a:rPr lang="en-US" sz="1220" dirty="0">
                <a:latin typeface="Arial Nova Light" panose="020B0304020202020204" pitchFamily="34" charset="0"/>
              </a:rPr>
              <a:t>With an exception in the Brooklyn Borough park neighborhood, probability cause, a density of different religious minority groups living close to each other. where no-one particular group is dominating while other safe neighborhoods are usually dominated one minority group</a:t>
            </a:r>
          </a:p>
        </p:txBody>
      </p:sp>
    </p:spTree>
    <p:extLst>
      <p:ext uri="{BB962C8B-B14F-4D97-AF65-F5344CB8AC3E}">
        <p14:creationId xmlns:p14="http://schemas.microsoft.com/office/powerpoint/2010/main" val="3839717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CB541-AF8D-4C6B-B3A9-80D59442F90C}"/>
              </a:ext>
            </a:extLst>
          </p:cNvPr>
          <p:cNvSpPr txBox="1"/>
          <p:nvPr/>
        </p:nvSpPr>
        <p:spPr>
          <a:xfrm>
            <a:off x="568172" y="626771"/>
            <a:ext cx="11141474" cy="6463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dirty="0"/>
              <a:t>This part is focused on racial bias </a:t>
            </a:r>
          </a:p>
          <a:p>
            <a:pPr algn="ctr"/>
            <a:r>
              <a:rPr lang="en-US" dirty="0"/>
              <a:t>The </a:t>
            </a:r>
            <a:r>
              <a:rPr lang="en-US" dirty="0" err="1"/>
              <a:t>econd</a:t>
            </a:r>
            <a:r>
              <a:rPr lang="en-US" dirty="0"/>
              <a:t> most common bias in NYC after religious is racial/ancestry/ethnicity bias.</a:t>
            </a:r>
          </a:p>
        </p:txBody>
      </p:sp>
      <p:pic>
        <p:nvPicPr>
          <p:cNvPr id="7" name="Picture 6" descr="/var/folders/n5/9y4gbpvx3gsf6lhzcbw9c3j80000gn/T/com.microsoft.Word/Content.MSO/2E8B2FFB.tmp">
            <a:extLst>
              <a:ext uri="{FF2B5EF4-FFF2-40B4-BE49-F238E27FC236}">
                <a16:creationId xmlns:a16="http://schemas.microsoft.com/office/drawing/2014/main" id="{EF707BBF-1AA2-4F44-B9C5-8FFF9DCC0BC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5748" y="1832609"/>
            <a:ext cx="5803618" cy="3896981"/>
          </a:xfrm>
          <a:prstGeom prst="rect">
            <a:avLst/>
          </a:prstGeom>
          <a:noFill/>
          <a:ln>
            <a:noFill/>
          </a:ln>
        </p:spPr>
      </p:pic>
      <p:sp>
        <p:nvSpPr>
          <p:cNvPr id="9" name="TextBox 8">
            <a:extLst>
              <a:ext uri="{FF2B5EF4-FFF2-40B4-BE49-F238E27FC236}">
                <a16:creationId xmlns:a16="http://schemas.microsoft.com/office/drawing/2014/main" id="{739EDEA2-18C8-4135-8461-24E4CA6C7965}"/>
              </a:ext>
            </a:extLst>
          </p:cNvPr>
          <p:cNvSpPr txBox="1"/>
          <p:nvPr/>
        </p:nvSpPr>
        <p:spPr>
          <a:xfrm>
            <a:off x="7696940" y="2596159"/>
            <a:ext cx="4012706" cy="2369880"/>
          </a:xfrm>
          <a:prstGeom prst="rect">
            <a:avLst/>
          </a:prstGeom>
          <a:ln w="28575">
            <a:solidFill>
              <a:srgbClr val="00206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spcBef>
                <a:spcPts val="1800"/>
              </a:spcBef>
              <a:spcAft>
                <a:spcPts val="600"/>
              </a:spcAft>
            </a:pPr>
            <a:r>
              <a:rPr lang="en-US" sz="1400" dirty="0">
                <a:latin typeface="Arial Nova Light"/>
              </a:rPr>
              <a:t>We want to connect the number of hate crime with the minority population in certain neighborhoods.</a:t>
            </a:r>
          </a:p>
          <a:p>
            <a:pPr>
              <a:lnSpc>
                <a:spcPct val="150000"/>
              </a:lnSpc>
              <a:spcBef>
                <a:spcPts val="1800"/>
              </a:spcBef>
              <a:spcAft>
                <a:spcPts val="600"/>
              </a:spcAft>
            </a:pPr>
            <a:r>
              <a:rPr lang="en-US" sz="1400" dirty="0">
                <a:latin typeface="Arial Nova Light"/>
              </a:rPr>
              <a:t>We are going to use census data to get the percentage of minority population by zip code.</a:t>
            </a:r>
          </a:p>
          <a:p>
            <a:endParaRPr lang="en-US" dirty="0"/>
          </a:p>
        </p:txBody>
      </p:sp>
    </p:spTree>
    <p:extLst>
      <p:ext uri="{BB962C8B-B14F-4D97-AF65-F5344CB8AC3E}">
        <p14:creationId xmlns:p14="http://schemas.microsoft.com/office/powerpoint/2010/main" val="907105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5392AC-B784-4A2E-B921-291A02C12E4E}"/>
              </a:ext>
            </a:extLst>
          </p:cNvPr>
          <p:cNvSpPr>
            <a:spLocks noGrp="1"/>
          </p:cNvSpPr>
          <p:nvPr>
            <p:ph idx="1"/>
          </p:nvPr>
        </p:nvSpPr>
        <p:spPr>
          <a:xfrm>
            <a:off x="1164887" y="502664"/>
            <a:ext cx="9862225" cy="1403958"/>
          </a:xfrm>
          <a:ln w="28575"/>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0" indent="0">
              <a:lnSpc>
                <a:spcPct val="150000"/>
              </a:lnSpc>
              <a:spcBef>
                <a:spcPts val="1800"/>
              </a:spcBef>
              <a:spcAft>
                <a:spcPts val="600"/>
              </a:spcAft>
              <a:buNone/>
            </a:pPr>
            <a:r>
              <a:rPr lang="en-US" sz="2200" dirty="0"/>
              <a:t>Black population 26% of NYC total.</a:t>
            </a:r>
          </a:p>
          <a:p>
            <a:pPr marL="0" indent="0">
              <a:lnSpc>
                <a:spcPct val="150000"/>
              </a:lnSpc>
              <a:spcBef>
                <a:spcPts val="1800"/>
              </a:spcBef>
              <a:spcAft>
                <a:spcPts val="600"/>
              </a:spcAft>
              <a:buNone/>
            </a:pPr>
            <a:r>
              <a:rPr lang="en-US" sz="2200" dirty="0"/>
              <a:t>Turns out Percentage of Black population has no effect on the number of hate crimes with anti-black bias.</a:t>
            </a:r>
          </a:p>
        </p:txBody>
      </p:sp>
      <p:pic>
        <p:nvPicPr>
          <p:cNvPr id="4" name="Picture 3">
            <a:extLst>
              <a:ext uri="{FF2B5EF4-FFF2-40B4-BE49-F238E27FC236}">
                <a16:creationId xmlns:a16="http://schemas.microsoft.com/office/drawing/2014/main" id="{4C479786-0D24-4B1C-A6D6-C3E897960901}"/>
              </a:ext>
            </a:extLst>
          </p:cNvPr>
          <p:cNvPicPr>
            <a:picLocks noChangeAspect="1"/>
          </p:cNvPicPr>
          <p:nvPr/>
        </p:nvPicPr>
        <p:blipFill>
          <a:blip r:embed="rId2"/>
          <a:stretch>
            <a:fillRect/>
          </a:stretch>
        </p:blipFill>
        <p:spPr>
          <a:xfrm>
            <a:off x="1793516" y="2264943"/>
            <a:ext cx="8604965" cy="4307207"/>
          </a:xfrm>
          <a:prstGeom prst="rect">
            <a:avLst/>
          </a:prstGeom>
        </p:spPr>
      </p:pic>
    </p:spTree>
    <p:extLst>
      <p:ext uri="{BB962C8B-B14F-4D97-AF65-F5344CB8AC3E}">
        <p14:creationId xmlns:p14="http://schemas.microsoft.com/office/powerpoint/2010/main" val="2070662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ar/folders/n5/9y4gbpvx3gsf6lhzcbw9c3j80000gn/T/com.microsoft.Word/Content.MSO/3C5F7777.tmp">
            <a:extLst>
              <a:ext uri="{FF2B5EF4-FFF2-40B4-BE49-F238E27FC236}">
                <a16:creationId xmlns:a16="http://schemas.microsoft.com/office/drawing/2014/main" id="{F9A22E9F-1D1A-4061-81AA-7C1B6866EBC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701801" y="1675227"/>
            <a:ext cx="8788398" cy="4394199"/>
          </a:xfrm>
          <a:prstGeom prst="rect">
            <a:avLst/>
          </a:prstGeom>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7" name="Title 1">
            <a:extLst>
              <a:ext uri="{FF2B5EF4-FFF2-40B4-BE49-F238E27FC236}">
                <a16:creationId xmlns:a16="http://schemas.microsoft.com/office/drawing/2014/main" id="{EF3E36ED-FCC2-4ADF-9761-9D0831F273FB}"/>
              </a:ext>
            </a:extLst>
          </p:cNvPr>
          <p:cNvSpPr>
            <a:spLocks noGrp="1"/>
          </p:cNvSpPr>
          <p:nvPr>
            <p:ph type="title"/>
          </p:nvPr>
        </p:nvSpPr>
        <p:spPr>
          <a:xfrm>
            <a:off x="750651" y="788574"/>
            <a:ext cx="10515600" cy="617538"/>
          </a:xfrm>
        </p:spPr>
        <p:txBody>
          <a:bodyPr vert="horz" lIns="91440" tIns="45720" rIns="91440" bIns="45720" rtlCol="0" anchor="ctr">
            <a:noAutofit/>
          </a:bodyPr>
          <a:lstStyle/>
          <a:p>
            <a:pPr algn="ctr">
              <a:lnSpc>
                <a:spcPct val="100000"/>
              </a:lnSpc>
            </a:pPr>
            <a:r>
              <a:rPr lang="en-US" sz="1600" b="1" dirty="0">
                <a:solidFill>
                  <a:schemeClr val="bg1"/>
                </a:solidFill>
              </a:rPr>
              <a:t>White population 33% of NYC total.</a:t>
            </a:r>
            <a:br>
              <a:rPr lang="en-US" sz="1600" b="1" dirty="0">
                <a:solidFill>
                  <a:schemeClr val="bg1"/>
                </a:solidFill>
              </a:rPr>
            </a:br>
            <a:r>
              <a:rPr lang="en-US" sz="1600" b="1" dirty="0">
                <a:solidFill>
                  <a:schemeClr val="bg1"/>
                </a:solidFill>
              </a:rPr>
              <a:t>No strong correlation, but 3 out of 5 top dangerous zip-codes for whites have white population of less than a third.</a:t>
            </a:r>
            <a:br>
              <a:rPr lang="en-US" sz="1600" b="1" dirty="0">
                <a:solidFill>
                  <a:schemeClr val="bg1"/>
                </a:solidFill>
              </a:rPr>
            </a:br>
            <a:endParaRPr lang="en-US" sz="1600" b="1" kern="1200" dirty="0">
              <a:solidFill>
                <a:schemeClr val="bg1"/>
              </a:solidFill>
            </a:endParaRPr>
          </a:p>
        </p:txBody>
      </p:sp>
    </p:spTree>
    <p:extLst>
      <p:ext uri="{BB962C8B-B14F-4D97-AF65-F5344CB8AC3E}">
        <p14:creationId xmlns:p14="http://schemas.microsoft.com/office/powerpoint/2010/main" val="3488586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50616">
              <a:srgbClr val="C3D2E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ar/folders/n5/9y4gbpvx3gsf6lhzcbw9c3j80000gn/T/com.microsoft.Word/Content.MSO/FD16079D.tmp">
            <a:extLst>
              <a:ext uri="{FF2B5EF4-FFF2-40B4-BE49-F238E27FC236}">
                <a16:creationId xmlns:a16="http://schemas.microsoft.com/office/drawing/2014/main" id="{9C317E96-6EDE-4C34-9BEF-EC12A48D4E0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772356" y="1465170"/>
            <a:ext cx="7855319" cy="3927660"/>
          </a:xfrm>
          <a:prstGeom prst="rect">
            <a:avLst/>
          </a:prstGeom>
          <a:ln w="28575">
            <a:solidFill>
              <a:srgbClr val="454662"/>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2D6E3ED4-1A2A-4704-8FF2-652DC2136D7C}"/>
              </a:ext>
            </a:extLst>
          </p:cNvPr>
          <p:cNvSpPr txBox="1"/>
          <p:nvPr/>
        </p:nvSpPr>
        <p:spPr>
          <a:xfrm>
            <a:off x="8958558" y="1796181"/>
            <a:ext cx="2532079" cy="3265638"/>
          </a:xfrm>
          <a:prstGeom prst="rect">
            <a:avLst/>
          </a:prstGeom>
          <a:solidFill>
            <a:srgbClr val="454662"/>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nSpc>
                <a:spcPct val="150000"/>
              </a:lnSpc>
              <a:spcBef>
                <a:spcPts val="1800"/>
              </a:spcBef>
              <a:spcAft>
                <a:spcPts val="600"/>
              </a:spcAft>
            </a:pPr>
            <a:r>
              <a:rPr lang="en-US" dirty="0"/>
              <a:t>Asian -  13% of NYC population.</a:t>
            </a:r>
          </a:p>
          <a:p>
            <a:pPr>
              <a:lnSpc>
                <a:spcPct val="150000"/>
              </a:lnSpc>
              <a:spcBef>
                <a:spcPts val="1800"/>
              </a:spcBef>
              <a:spcAft>
                <a:spcPts val="600"/>
              </a:spcAft>
            </a:pPr>
            <a:r>
              <a:rPr lang="en-US" dirty="0"/>
              <a:t>Only 12% of racial bias hate crimes fall on Asian population and they peak in zip codes with higher Asian population.</a:t>
            </a:r>
          </a:p>
        </p:txBody>
      </p:sp>
    </p:spTree>
    <p:extLst>
      <p:ext uri="{BB962C8B-B14F-4D97-AF65-F5344CB8AC3E}">
        <p14:creationId xmlns:p14="http://schemas.microsoft.com/office/powerpoint/2010/main" val="1718397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16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5B37-12CF-4DD2-AC3E-6EE312B1D3C3}"/>
              </a:ext>
            </a:extLst>
          </p:cNvPr>
          <p:cNvSpPr>
            <a:spLocks noGrp="1"/>
          </p:cNvSpPr>
          <p:nvPr>
            <p:ph type="title"/>
          </p:nvPr>
        </p:nvSpPr>
        <p:spPr>
          <a:xfrm>
            <a:off x="4057650" y="838201"/>
            <a:ext cx="4076700" cy="852486"/>
          </a:xfrm>
        </p:spPr>
        <p:txBody>
          <a:bodyPr/>
          <a:lstStyle/>
          <a:p>
            <a:r>
              <a:rPr lang="en-US" dirty="0">
                <a:latin typeface="Century Gothic" panose="020B0502020202020204" pitchFamily="34" charset="0"/>
              </a:rPr>
              <a:t>Group project</a:t>
            </a:r>
          </a:p>
        </p:txBody>
      </p:sp>
      <p:sp>
        <p:nvSpPr>
          <p:cNvPr id="3" name="Content Placeholder 2">
            <a:extLst>
              <a:ext uri="{FF2B5EF4-FFF2-40B4-BE49-F238E27FC236}">
                <a16:creationId xmlns:a16="http://schemas.microsoft.com/office/drawing/2014/main" id="{C11CDD29-FF0F-42B7-897A-E38839AFE773}"/>
              </a:ext>
            </a:extLst>
          </p:cNvPr>
          <p:cNvSpPr>
            <a:spLocks noGrp="1"/>
          </p:cNvSpPr>
          <p:nvPr>
            <p:ph idx="1"/>
          </p:nvPr>
        </p:nvSpPr>
        <p:spPr>
          <a:xfrm>
            <a:off x="5086348" y="4619625"/>
            <a:ext cx="1828802" cy="1485900"/>
          </a:xfrm>
          <a:solidFill>
            <a:schemeClr val="bg1"/>
          </a:solidFill>
        </p:spPr>
        <p:txBody>
          <a:bodyPr>
            <a:normAutofit/>
          </a:bodyPr>
          <a:lstStyle/>
          <a:p>
            <a:r>
              <a:rPr lang="en-US" sz="1200" dirty="0" err="1">
                <a:latin typeface="Century Gothic" panose="020B0502020202020204" pitchFamily="34" charset="0"/>
              </a:rPr>
              <a:t>Mariia</a:t>
            </a:r>
            <a:r>
              <a:rPr lang="en-US" sz="1200" dirty="0">
                <a:latin typeface="Century Gothic" panose="020B0502020202020204" pitchFamily="34" charset="0"/>
              </a:rPr>
              <a:t> Miller</a:t>
            </a:r>
          </a:p>
          <a:p>
            <a:r>
              <a:rPr lang="en-US" sz="1200" dirty="0">
                <a:latin typeface="Century Gothic" panose="020B0502020202020204" pitchFamily="34" charset="0"/>
              </a:rPr>
              <a:t>Luis Maldonado</a:t>
            </a:r>
          </a:p>
          <a:p>
            <a:r>
              <a:rPr lang="en-US" sz="1200" dirty="0">
                <a:latin typeface="Century Gothic" panose="020B0502020202020204" pitchFamily="34" charset="0"/>
              </a:rPr>
              <a:t>Olayinka </a:t>
            </a:r>
            <a:r>
              <a:rPr lang="en-US" sz="1200" dirty="0" err="1">
                <a:latin typeface="Century Gothic" panose="020B0502020202020204" pitchFamily="34" charset="0"/>
              </a:rPr>
              <a:t>Mogaji</a:t>
            </a:r>
            <a:endParaRPr lang="en-US" sz="1200" dirty="0">
              <a:latin typeface="Century Gothic" panose="020B0502020202020204" pitchFamily="34" charset="0"/>
            </a:endParaRPr>
          </a:p>
          <a:p>
            <a:r>
              <a:rPr lang="en-US" sz="1200" dirty="0">
                <a:latin typeface="Century Gothic" panose="020B0502020202020204" pitchFamily="34" charset="0"/>
              </a:rPr>
              <a:t>Chaim Teitelbaum</a:t>
            </a:r>
          </a:p>
        </p:txBody>
      </p:sp>
      <p:cxnSp>
        <p:nvCxnSpPr>
          <p:cNvPr id="5" name="Straight Connector 4">
            <a:extLst>
              <a:ext uri="{FF2B5EF4-FFF2-40B4-BE49-F238E27FC236}">
                <a16:creationId xmlns:a16="http://schemas.microsoft.com/office/drawing/2014/main" id="{5DD5C01E-E6D2-4124-BEE7-3A963D3C0135}"/>
              </a:ext>
            </a:extLst>
          </p:cNvPr>
          <p:cNvCxnSpPr>
            <a:cxnSpLocks/>
          </p:cNvCxnSpPr>
          <p:nvPr/>
        </p:nvCxnSpPr>
        <p:spPr>
          <a:xfrm>
            <a:off x="666750" y="3676650"/>
            <a:ext cx="10858500" cy="0"/>
          </a:xfrm>
          <a:prstGeom prst="line">
            <a:avLst/>
          </a:prstGeom>
          <a:ln w="12700">
            <a:solidFill>
              <a:srgbClr val="CC33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10FE02A-42BB-4E1B-B976-302F5A201516}"/>
              </a:ext>
            </a:extLst>
          </p:cNvPr>
          <p:cNvPicPr>
            <a:picLocks noChangeAspect="1"/>
          </p:cNvPicPr>
          <p:nvPr/>
        </p:nvPicPr>
        <p:blipFill>
          <a:blip r:embed="rId2"/>
          <a:stretch>
            <a:fillRect/>
          </a:stretch>
        </p:blipFill>
        <p:spPr>
          <a:xfrm>
            <a:off x="5654032" y="1886245"/>
            <a:ext cx="941084" cy="704017"/>
          </a:xfrm>
          <a:prstGeom prst="rect">
            <a:avLst/>
          </a:prstGeom>
        </p:spPr>
      </p:pic>
      <p:sp>
        <p:nvSpPr>
          <p:cNvPr id="8" name="TextBox 7">
            <a:extLst>
              <a:ext uri="{FF2B5EF4-FFF2-40B4-BE49-F238E27FC236}">
                <a16:creationId xmlns:a16="http://schemas.microsoft.com/office/drawing/2014/main" id="{AC20C74A-82EF-4B83-A080-48163C44F8D2}"/>
              </a:ext>
            </a:extLst>
          </p:cNvPr>
          <p:cNvSpPr txBox="1"/>
          <p:nvPr/>
        </p:nvSpPr>
        <p:spPr>
          <a:xfrm>
            <a:off x="3238498" y="2673428"/>
            <a:ext cx="5772151" cy="369332"/>
          </a:xfrm>
          <a:prstGeom prst="rect">
            <a:avLst/>
          </a:prstGeom>
          <a:noFill/>
        </p:spPr>
        <p:txBody>
          <a:bodyPr wrap="square" rtlCol="0">
            <a:spAutoFit/>
          </a:bodyPr>
          <a:lstStyle/>
          <a:p>
            <a:r>
              <a:rPr lang="en-US" dirty="0">
                <a:solidFill>
                  <a:srgbClr val="CC3300"/>
                </a:solidFill>
              </a:rPr>
              <a:t>Hate crimes in the United States between years 2017 - 2018</a:t>
            </a:r>
          </a:p>
        </p:txBody>
      </p:sp>
    </p:spTree>
    <p:extLst>
      <p:ext uri="{BB962C8B-B14F-4D97-AF65-F5344CB8AC3E}">
        <p14:creationId xmlns:p14="http://schemas.microsoft.com/office/powerpoint/2010/main" val="3190036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ar/folders/n5/9y4gbpvx3gsf6lhzcbw9c3j80000gn/T/com.microsoft.Word/Content.MSO/C3B8D8B3.tmp">
            <a:extLst>
              <a:ext uri="{FF2B5EF4-FFF2-40B4-BE49-F238E27FC236}">
                <a16:creationId xmlns:a16="http://schemas.microsoft.com/office/drawing/2014/main" id="{BC92BB66-1406-4543-BE51-5074809B822B}"/>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131251" y="2436007"/>
            <a:ext cx="6986895" cy="3388643"/>
          </a:xfrm>
          <a:prstGeom prst="rect">
            <a:avLst/>
          </a:prstGeom>
          <a:ln w="28575">
            <a:solidFill>
              <a:schemeClr val="accent2"/>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pic>
      <p:sp>
        <p:nvSpPr>
          <p:cNvPr id="5" name="TextBox 4">
            <a:extLst>
              <a:ext uri="{FF2B5EF4-FFF2-40B4-BE49-F238E27FC236}">
                <a16:creationId xmlns:a16="http://schemas.microsoft.com/office/drawing/2014/main" id="{4BB65C0F-6736-468E-AD8E-D8457DFE5BA6}"/>
              </a:ext>
            </a:extLst>
          </p:cNvPr>
          <p:cNvSpPr txBox="1"/>
          <p:nvPr/>
        </p:nvSpPr>
        <p:spPr>
          <a:xfrm>
            <a:off x="1127457" y="994302"/>
            <a:ext cx="10005139" cy="872034"/>
          </a:xfrm>
          <a:prstGeom prst="rect">
            <a:avLst/>
          </a:prstGeom>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spcBef>
                <a:spcPts val="1800"/>
              </a:spcBef>
              <a:spcAft>
                <a:spcPts val="600"/>
              </a:spcAft>
            </a:pPr>
            <a:r>
              <a:rPr lang="en-US" dirty="0">
                <a:latin typeface="Arial Nova Light"/>
              </a:rPr>
              <a:t>Hispanic 26% of NYC population, no </a:t>
            </a:r>
            <a:r>
              <a:rPr lang="en-US" dirty="0" err="1">
                <a:latin typeface="Arial Nova Light"/>
              </a:rPr>
              <a:t>correlation.Conclusion</a:t>
            </a:r>
            <a:r>
              <a:rPr lang="en-US" dirty="0">
                <a:latin typeface="Arial Nova Light"/>
              </a:rPr>
              <a:t>: Racial bias is more spread out and is not concentrated in specific neighborhoods.</a:t>
            </a:r>
          </a:p>
        </p:txBody>
      </p:sp>
    </p:spTree>
    <p:extLst>
      <p:ext uri="{BB962C8B-B14F-4D97-AF65-F5344CB8AC3E}">
        <p14:creationId xmlns:p14="http://schemas.microsoft.com/office/powerpoint/2010/main" val="289753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4">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C5E025A8-2836-49C1-B92A-5233180C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1" y="1145722"/>
            <a:ext cx="4720150" cy="1699253"/>
          </a:xfrm>
          <a:prstGeom prst="rect">
            <a:avLst/>
          </a:prstGeom>
        </p:spPr>
      </p:pic>
      <p:sp>
        <p:nvSpPr>
          <p:cNvPr id="35" name="Rectangle 28">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ell phone&#10;&#10;Description automatically generated">
            <a:extLst>
              <a:ext uri="{FF2B5EF4-FFF2-40B4-BE49-F238E27FC236}">
                <a16:creationId xmlns:a16="http://schemas.microsoft.com/office/drawing/2014/main" id="{8003ECFE-E72C-4D64-95EB-A574D1555422}"/>
              </a:ext>
            </a:extLst>
          </p:cNvPr>
          <p:cNvPicPr>
            <a:picLocks noChangeAspect="1"/>
          </p:cNvPicPr>
          <p:nvPr/>
        </p:nvPicPr>
        <p:blipFill>
          <a:blip r:embed="rId3"/>
          <a:stretch>
            <a:fillRect/>
          </a:stretch>
        </p:blipFill>
        <p:spPr>
          <a:xfrm>
            <a:off x="6489680" y="1143233"/>
            <a:ext cx="4733982" cy="1704232"/>
          </a:xfrm>
          <a:prstGeom prst="rect">
            <a:avLst/>
          </a:prstGeom>
        </p:spPr>
      </p:pic>
      <p:sp>
        <p:nvSpPr>
          <p:cNvPr id="31" name="Rectangle 30">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C05CDB78-3294-4EA4-A60D-372EDCBA1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1" y="4014280"/>
            <a:ext cx="4733982" cy="1704232"/>
          </a:xfrm>
          <a:prstGeom prst="rect">
            <a:avLst/>
          </a:prstGeom>
        </p:spPr>
      </p:pic>
      <p:sp>
        <p:nvSpPr>
          <p:cNvPr id="33" name="Rectangle 32">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6C7E93D1-D0C0-4B33-A180-EF37CAF59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680" y="4091207"/>
            <a:ext cx="4733982" cy="1550378"/>
          </a:xfrm>
          <a:prstGeom prst="rect">
            <a:avLst/>
          </a:prstGeom>
        </p:spPr>
      </p:pic>
      <p:sp>
        <p:nvSpPr>
          <p:cNvPr id="14" name="TextBox 13">
            <a:extLst>
              <a:ext uri="{FF2B5EF4-FFF2-40B4-BE49-F238E27FC236}">
                <a16:creationId xmlns:a16="http://schemas.microsoft.com/office/drawing/2014/main" id="{BB5BEACF-759A-4979-AB58-A68AEBFE4A11}"/>
              </a:ext>
            </a:extLst>
          </p:cNvPr>
          <p:cNvSpPr txBox="1"/>
          <p:nvPr/>
        </p:nvSpPr>
        <p:spPr>
          <a:xfrm>
            <a:off x="643467" y="159704"/>
            <a:ext cx="10901928"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400" dirty="0"/>
              <a:t>We also tried to see if there is connection between number of crimes and number of criminals by population in each neighborhood. There is only slight correlation for Asian population. It is clear that racial bias is more complex and is not a function of percentage of the population.</a:t>
            </a:r>
          </a:p>
        </p:txBody>
      </p:sp>
    </p:spTree>
    <p:extLst>
      <p:ext uri="{BB962C8B-B14F-4D97-AF65-F5344CB8AC3E}">
        <p14:creationId xmlns:p14="http://schemas.microsoft.com/office/powerpoint/2010/main" val="1491111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ar/folders/n5/9y4gbpvx3gsf6lhzcbw9c3j80000gn/T/com.microsoft.Word/Content.MSO/25720FAF.tmp">
            <a:extLst>
              <a:ext uri="{FF2B5EF4-FFF2-40B4-BE49-F238E27FC236}">
                <a16:creationId xmlns:a16="http://schemas.microsoft.com/office/drawing/2014/main" id="{36CBEC17-931C-4AE9-87AF-BBC54AC196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43111" y="1212112"/>
            <a:ext cx="4313842" cy="2719408"/>
          </a:xfrm>
          <a:prstGeom prst="rect">
            <a:avLst/>
          </a:prstGeom>
          <a:noFill/>
          <a:ln>
            <a:noFill/>
          </a:ln>
        </p:spPr>
      </p:pic>
      <p:sp>
        <p:nvSpPr>
          <p:cNvPr id="5" name="TextBox 4">
            <a:extLst>
              <a:ext uri="{FF2B5EF4-FFF2-40B4-BE49-F238E27FC236}">
                <a16:creationId xmlns:a16="http://schemas.microsoft.com/office/drawing/2014/main" id="{63402BC5-2C45-4E70-AF51-AD425EA21364}"/>
              </a:ext>
            </a:extLst>
          </p:cNvPr>
          <p:cNvSpPr txBox="1"/>
          <p:nvPr/>
        </p:nvSpPr>
        <p:spPr>
          <a:xfrm>
            <a:off x="1246639" y="1048767"/>
            <a:ext cx="5175680" cy="1345048"/>
          </a:xfrm>
          <a:prstGeom prst="rect">
            <a:avLst/>
          </a:prstGeom>
          <a:noFill/>
        </p:spPr>
        <p:txBody>
          <a:bodyPr wrap="square" rtlCol="0">
            <a:spAutoFit/>
          </a:bodyPr>
          <a:lstStyle/>
          <a:p>
            <a:pPr>
              <a:lnSpc>
                <a:spcPct val="150000"/>
              </a:lnSpc>
              <a:spcBef>
                <a:spcPts val="1800"/>
              </a:spcBef>
              <a:spcAft>
                <a:spcPts val="600"/>
              </a:spcAft>
            </a:pPr>
            <a:r>
              <a:rPr lang="en-US" sz="1400" dirty="0">
                <a:latin typeface="Arial Nova Light"/>
              </a:rPr>
              <a:t>There’s no census data for LGBT population in NYC so we can estimate the population by using </a:t>
            </a:r>
            <a:r>
              <a:rPr lang="en-US" sz="1400" dirty="0" err="1">
                <a:latin typeface="Arial Nova Light"/>
              </a:rPr>
              <a:t>Geof</a:t>
            </a:r>
            <a:r>
              <a:rPr lang="en-US" sz="1400" dirty="0">
                <a:latin typeface="Arial Nova Light"/>
              </a:rPr>
              <a:t> Gee, Robin Fisher, and Adam Looney, Joint Filing by Same-Sex Couples after Windsor: Characteristics of Married Tax Filers in 2013 and 2014</a:t>
            </a:r>
          </a:p>
        </p:txBody>
      </p:sp>
      <p:pic>
        <p:nvPicPr>
          <p:cNvPr id="6" name="Picture 5" descr="/var/folders/n5/9y4gbpvx3gsf6lhzcbw9c3j80000gn/T/com.microsoft.Word/Content.MSO/DD50A495.tmp">
            <a:extLst>
              <a:ext uri="{FF2B5EF4-FFF2-40B4-BE49-F238E27FC236}">
                <a16:creationId xmlns:a16="http://schemas.microsoft.com/office/drawing/2014/main" id="{C4509316-9231-4F71-99FB-12474F26D6F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2705" y="3398855"/>
            <a:ext cx="3144984" cy="2531328"/>
          </a:xfrm>
          <a:prstGeom prst="rect">
            <a:avLst/>
          </a:prstGeom>
          <a:noFill/>
          <a:ln>
            <a:noFill/>
          </a:ln>
        </p:spPr>
      </p:pic>
      <p:sp>
        <p:nvSpPr>
          <p:cNvPr id="7" name="Rectangle 6">
            <a:extLst>
              <a:ext uri="{FF2B5EF4-FFF2-40B4-BE49-F238E27FC236}">
                <a16:creationId xmlns:a16="http://schemas.microsoft.com/office/drawing/2014/main" id="{AC3C7ED8-8051-41F4-9E77-650ACAE750A5}"/>
              </a:ext>
            </a:extLst>
          </p:cNvPr>
          <p:cNvSpPr/>
          <p:nvPr/>
        </p:nvSpPr>
        <p:spPr>
          <a:xfrm>
            <a:off x="1246639" y="3152634"/>
            <a:ext cx="1861407" cy="246221"/>
          </a:xfrm>
          <a:prstGeom prst="rect">
            <a:avLst/>
          </a:prstGeom>
        </p:spPr>
        <p:txBody>
          <a:bodyPr wrap="none">
            <a:spAutoFit/>
          </a:bodyPr>
          <a:lstStyle/>
          <a:p>
            <a:r>
              <a:rPr lang="en-US" sz="10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LGBT Population by borough:</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var/folders/n5/9y4gbpvx3gsf6lhzcbw9c3j80000gn/T/com.microsoft.Word/Content.MSO/7913986B.tmp">
            <a:extLst>
              <a:ext uri="{FF2B5EF4-FFF2-40B4-BE49-F238E27FC236}">
                <a16:creationId xmlns:a16="http://schemas.microsoft.com/office/drawing/2014/main" id="{9E5DF342-5282-4795-B3AD-20948CAC3D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649374" y="3398855"/>
            <a:ext cx="3144984" cy="2531328"/>
          </a:xfrm>
          <a:prstGeom prst="rect">
            <a:avLst/>
          </a:prstGeom>
          <a:noFill/>
          <a:ln>
            <a:noFill/>
          </a:ln>
        </p:spPr>
      </p:pic>
      <p:sp>
        <p:nvSpPr>
          <p:cNvPr id="9" name="Rectangle 8">
            <a:extLst>
              <a:ext uri="{FF2B5EF4-FFF2-40B4-BE49-F238E27FC236}">
                <a16:creationId xmlns:a16="http://schemas.microsoft.com/office/drawing/2014/main" id="{68CB1332-8949-4194-A50A-C94918C8F327}"/>
              </a:ext>
            </a:extLst>
          </p:cNvPr>
          <p:cNvSpPr/>
          <p:nvPr/>
        </p:nvSpPr>
        <p:spPr>
          <a:xfrm>
            <a:off x="4003829" y="3244334"/>
            <a:ext cx="2213358" cy="369332"/>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5C98D094-8076-4424-B3ED-F8BE0A841F99}"/>
              </a:ext>
            </a:extLst>
          </p:cNvPr>
          <p:cNvSpPr/>
          <p:nvPr/>
        </p:nvSpPr>
        <p:spPr>
          <a:xfrm>
            <a:off x="4554123" y="3152634"/>
            <a:ext cx="1782484" cy="261610"/>
          </a:xfrm>
          <a:prstGeom prst="rect">
            <a:avLst/>
          </a:prstGeom>
        </p:spPr>
        <p:txBody>
          <a:bodyPr wrap="square">
            <a:spAutoFit/>
          </a:bodyPr>
          <a:lstStyle/>
          <a:p>
            <a:r>
              <a:rPr lang="en-US" sz="1100" dirty="0">
                <a:latin typeface="Times New Roman" panose="02020603050405020304" pitchFamily="18" charset="0"/>
                <a:ea typeface="Times New Roman" panose="02020603050405020304" pitchFamily="18" charset="0"/>
                <a:cs typeface="Times New Roman" panose="02020603050405020304" pitchFamily="18" charset="0"/>
              </a:rPr>
              <a:t>LGBT Crime by Borough</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E2F48C6D-2772-438F-A603-4D55D125C635}"/>
              </a:ext>
            </a:extLst>
          </p:cNvPr>
          <p:cNvSpPr/>
          <p:nvPr/>
        </p:nvSpPr>
        <p:spPr>
          <a:xfrm>
            <a:off x="8320556" y="4615101"/>
            <a:ext cx="3012598" cy="92333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Seems like crimes against LGBT are disproportionally high in Brooklyn.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59E266F9-BBF4-46A6-B11F-926BC33C58FF}"/>
              </a:ext>
            </a:extLst>
          </p:cNvPr>
          <p:cNvSpPr/>
          <p:nvPr/>
        </p:nvSpPr>
        <p:spPr>
          <a:xfrm>
            <a:off x="7164280" y="443883"/>
            <a:ext cx="45719" cy="59302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320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49064C-649A-4836-BB93-CF97A137A640}"/>
              </a:ext>
            </a:extLst>
          </p:cNvPr>
          <p:cNvPicPr/>
          <p:nvPr/>
        </p:nvPicPr>
        <p:blipFill>
          <a:blip r:embed="rId2"/>
          <a:stretch>
            <a:fillRect/>
          </a:stretch>
        </p:blipFill>
        <p:spPr>
          <a:xfrm>
            <a:off x="603793" y="1748040"/>
            <a:ext cx="5943600" cy="3714750"/>
          </a:xfrm>
          <a:prstGeom prst="rect">
            <a:avLst/>
          </a:prstGeom>
          <a:ln w="19050"/>
        </p:spPr>
        <p:style>
          <a:lnRef idx="2">
            <a:schemeClr val="accent2"/>
          </a:lnRef>
          <a:fillRef idx="1">
            <a:schemeClr val="lt1"/>
          </a:fillRef>
          <a:effectRef idx="0">
            <a:schemeClr val="accent2"/>
          </a:effectRef>
          <a:fontRef idx="minor">
            <a:schemeClr val="dk1"/>
          </a:fontRef>
        </p:style>
      </p:pic>
      <p:sp>
        <p:nvSpPr>
          <p:cNvPr id="5" name="Rectangle 4">
            <a:extLst>
              <a:ext uri="{FF2B5EF4-FFF2-40B4-BE49-F238E27FC236}">
                <a16:creationId xmlns:a16="http://schemas.microsoft.com/office/drawing/2014/main" id="{13300DB3-9533-4903-9CFE-86DA2C4238E4}"/>
              </a:ext>
            </a:extLst>
          </p:cNvPr>
          <p:cNvSpPr/>
          <p:nvPr/>
        </p:nvSpPr>
        <p:spPr>
          <a:xfrm>
            <a:off x="603793" y="1380024"/>
            <a:ext cx="5943600" cy="369332"/>
          </a:xfrm>
          <a:prstGeom prst="rect">
            <a:avLst/>
          </a:prstGeom>
          <a:ln w="38100"/>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dirty="0">
                <a:latin typeface="Times New Roman" panose="02020603050405020304" pitchFamily="18" charset="0"/>
                <a:ea typeface="Times New Roman" panose="02020603050405020304" pitchFamily="18" charset="0"/>
                <a:cs typeface="Times New Roman" panose="02020603050405020304" pitchFamily="18" charset="0"/>
              </a:rPr>
              <a:t>Heat map of crimes against LGBT in NYC:</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0825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3ECFB9-1386-4944-BEC2-97699562A2A2}"/>
              </a:ext>
            </a:extLst>
          </p:cNvPr>
          <p:cNvPicPr/>
          <p:nvPr/>
        </p:nvPicPr>
        <p:blipFill>
          <a:blip r:embed="rId2"/>
          <a:stretch>
            <a:fillRect/>
          </a:stretch>
        </p:blipFill>
        <p:spPr>
          <a:xfrm>
            <a:off x="7625648" y="643466"/>
            <a:ext cx="4080806" cy="5571067"/>
          </a:xfrm>
          <a:prstGeom prst="rect">
            <a:avLst/>
          </a:prstGeom>
          <a:solidFill>
            <a:schemeClr val="accent2">
              <a:lumMod val="20000"/>
              <a:lumOff val="80000"/>
            </a:schemeClr>
          </a:solidFill>
        </p:spPr>
      </p:pic>
      <p:pic>
        <p:nvPicPr>
          <p:cNvPr id="8" name="Picture 7" descr="/var/folders/n5/9y4gbpvx3gsf6lhzcbw9c3j80000gn/T/com.microsoft.Word/Content.MSO/1F28C839.tmp">
            <a:extLst>
              <a:ext uri="{FF2B5EF4-FFF2-40B4-BE49-F238E27FC236}">
                <a16:creationId xmlns:a16="http://schemas.microsoft.com/office/drawing/2014/main" id="{4B254560-0EF1-4427-88EE-9DDC36CA9F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30044" y="643466"/>
            <a:ext cx="5073479" cy="3391270"/>
          </a:xfrm>
          <a:prstGeom prst="rect">
            <a:avLst/>
          </a:prstGeom>
          <a:noFill/>
          <a:ln>
            <a:noFill/>
          </a:ln>
        </p:spPr>
      </p:pic>
      <p:sp>
        <p:nvSpPr>
          <p:cNvPr id="5" name="Rectangle 4">
            <a:extLst>
              <a:ext uri="{FF2B5EF4-FFF2-40B4-BE49-F238E27FC236}">
                <a16:creationId xmlns:a16="http://schemas.microsoft.com/office/drawing/2014/main" id="{1342E71D-DA01-4FDE-B566-D8876726923E}"/>
              </a:ext>
            </a:extLst>
          </p:cNvPr>
          <p:cNvSpPr/>
          <p:nvPr/>
        </p:nvSpPr>
        <p:spPr>
          <a:xfrm>
            <a:off x="1157056" y="4232003"/>
            <a:ext cx="5474563" cy="1982530"/>
          </a:xfrm>
          <a:prstGeom prst="rect">
            <a:avLst/>
          </a:prstGeom>
          <a:solidFill>
            <a:schemeClr val="accent2">
              <a:lumMod val="20000"/>
              <a:lumOff val="80000"/>
            </a:schemeClr>
          </a:solidFill>
          <a:ln w="12700">
            <a:solidFill>
              <a:schemeClr val="accent2"/>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spcBef>
                <a:spcPts val="1800"/>
              </a:spcBef>
              <a:spcAft>
                <a:spcPts val="600"/>
              </a:spcAft>
            </a:pPr>
            <a:r>
              <a:rPr lang="en-US" sz="1400" dirty="0">
                <a:latin typeface="Calibri" panose="020F0502020204030204" pitchFamily="34" charset="0"/>
                <a:ea typeface="Calibri" panose="020F0502020204030204" pitchFamily="34" charset="0"/>
                <a:cs typeface="Times New Roman" panose="02020603050405020304" pitchFamily="18" charset="0"/>
              </a:rPr>
              <a:t>Gender Identity bias makes up 1.7% out of federal hate crime, but 8% of NYC crime. Gender Identity Bias seems to be more present in the large cities. It’s a new bias and we don’t have enough data at this point to analyze it closely by neighborhood.</a:t>
            </a:r>
          </a:p>
          <a:p>
            <a:pPr>
              <a:lnSpc>
                <a:spcPct val="150000"/>
              </a:lnSpc>
              <a:spcBef>
                <a:spcPts val="1800"/>
              </a:spcBef>
              <a:spcAft>
                <a:spcPts val="600"/>
              </a:spcAft>
            </a:pPr>
            <a:r>
              <a:rPr lang="en-US" sz="1400" dirty="0">
                <a:latin typeface="Calibri" panose="020F0502020204030204" pitchFamily="34" charset="0"/>
                <a:ea typeface="Calibri" panose="020F0502020204030204" pitchFamily="34" charset="0"/>
                <a:cs typeface="Times New Roman" panose="02020603050405020304" pitchFamily="18" charset="0"/>
              </a:rPr>
              <a:t>Mostly against transgender people but also gender non conforming.</a:t>
            </a:r>
          </a:p>
        </p:txBody>
      </p:sp>
    </p:spTree>
    <p:extLst>
      <p:ext uri="{BB962C8B-B14F-4D97-AF65-F5344CB8AC3E}">
        <p14:creationId xmlns:p14="http://schemas.microsoft.com/office/powerpoint/2010/main" val="1828832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13D319-0AC8-4DAC-8257-512E1C4DB3DC}"/>
              </a:ext>
            </a:extLst>
          </p:cNvPr>
          <p:cNvSpPr/>
          <p:nvPr/>
        </p:nvSpPr>
        <p:spPr>
          <a:xfrm>
            <a:off x="742950" y="1825625"/>
            <a:ext cx="3838575" cy="41656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631FD-55A1-42E0-90FA-530224D2E718}"/>
              </a:ext>
            </a:extLst>
          </p:cNvPr>
          <p:cNvSpPr>
            <a:spLocks noGrp="1"/>
          </p:cNvSpPr>
          <p:nvPr>
            <p:ph type="title"/>
          </p:nvPr>
        </p:nvSpPr>
        <p:spPr>
          <a:xfrm>
            <a:off x="742950" y="365125"/>
            <a:ext cx="10706100" cy="1325563"/>
          </a:xfrm>
          <a:solidFill>
            <a:schemeClr val="tx1"/>
          </a:solidFill>
        </p:spPr>
        <p:txBody>
          <a:bodyPr>
            <a:normAutofit/>
          </a:bodyPr>
          <a:lstStyle/>
          <a:p>
            <a:pPr algn="ctr"/>
            <a:r>
              <a:rPr lang="en-US" sz="3200" b="1" dirty="0">
                <a:solidFill>
                  <a:schemeClr val="bg1"/>
                </a:solidFill>
              </a:rPr>
              <a:t>Reports on Hate crimes in the U.S. are chilling and worrisome</a:t>
            </a:r>
          </a:p>
        </p:txBody>
      </p:sp>
      <p:sp>
        <p:nvSpPr>
          <p:cNvPr id="3" name="Content Placeholder 2">
            <a:extLst>
              <a:ext uri="{FF2B5EF4-FFF2-40B4-BE49-F238E27FC236}">
                <a16:creationId xmlns:a16="http://schemas.microsoft.com/office/drawing/2014/main" id="{F403D538-6E58-4073-92FB-7716E8248694}"/>
              </a:ext>
            </a:extLst>
          </p:cNvPr>
          <p:cNvSpPr>
            <a:spLocks noGrp="1"/>
          </p:cNvSpPr>
          <p:nvPr>
            <p:ph idx="1"/>
          </p:nvPr>
        </p:nvSpPr>
        <p:spPr>
          <a:xfrm>
            <a:off x="838200" y="1825625"/>
            <a:ext cx="3752850" cy="4003675"/>
          </a:xfrm>
        </p:spPr>
        <p:txBody>
          <a:bodyPr>
            <a:normAutofit fontScale="70000" lnSpcReduction="20000"/>
          </a:bodyPr>
          <a:lstStyle/>
          <a:p>
            <a:pPr marL="0" indent="0">
              <a:buNone/>
            </a:pPr>
            <a:endParaRPr lang="en-US" sz="1400" u="sng" dirty="0">
              <a:latin typeface="Century Gothic" panose="020B0502020202020204" pitchFamily="34" charset="0"/>
            </a:endParaRPr>
          </a:p>
          <a:p>
            <a:pPr marL="0" indent="0">
              <a:buNone/>
            </a:pPr>
            <a:r>
              <a:rPr lang="en-US" sz="1400" u="sng" dirty="0">
                <a:latin typeface="Century Gothic" panose="020B0502020202020204" pitchFamily="34" charset="0"/>
              </a:rPr>
              <a:t>By the FBI from 11/19/07</a:t>
            </a:r>
          </a:p>
          <a:p>
            <a:pPr marL="0" indent="0" fontAlgn="base">
              <a:buNone/>
            </a:pPr>
            <a:endParaRPr lang="en-US" sz="1400" b="1" dirty="0">
              <a:latin typeface="Century Gothic" panose="020B0502020202020204" pitchFamily="34" charset="0"/>
            </a:endParaRPr>
          </a:p>
          <a:p>
            <a:pPr marL="0" indent="0" fontAlgn="base">
              <a:buNone/>
            </a:pPr>
            <a:r>
              <a:rPr lang="en-US" sz="1400" b="1" dirty="0">
                <a:latin typeface="Century Gothic" panose="020B0502020202020204" pitchFamily="34" charset="0"/>
              </a:rPr>
              <a:t>Incidents and Offenses:</a:t>
            </a:r>
            <a:r>
              <a:rPr lang="en-US" sz="1400" dirty="0">
                <a:latin typeface="Century Gothic" panose="020B0502020202020204" pitchFamily="34" charset="0"/>
              </a:rPr>
              <a:t> A total of 7,722 incidents and 9,080 offenses were reported by participating agencies in 2006.</a:t>
            </a:r>
          </a:p>
          <a:p>
            <a:pPr marL="0" indent="0" fontAlgn="base">
              <a:buNone/>
            </a:pPr>
            <a:endParaRPr lang="en-US" sz="1400" b="1" dirty="0">
              <a:latin typeface="Century Gothic" panose="020B0502020202020204" pitchFamily="34" charset="0"/>
            </a:endParaRPr>
          </a:p>
          <a:p>
            <a:pPr marL="0" indent="0" fontAlgn="base">
              <a:buNone/>
            </a:pPr>
            <a:r>
              <a:rPr lang="en-US" sz="1400" b="1" dirty="0">
                <a:latin typeface="Century Gothic" panose="020B0502020202020204" pitchFamily="34" charset="0"/>
              </a:rPr>
              <a:t>Offense Type:</a:t>
            </a:r>
            <a:r>
              <a:rPr lang="en-US" sz="1400" dirty="0">
                <a:latin typeface="Century Gothic" panose="020B0502020202020204" pitchFamily="34" charset="0"/>
              </a:rPr>
              <a:t> Nationwide, 5,449 offenses were classified as crimes against persons, with intimidation (46 percent) and simple assaults (31.9 percent) accounting for most crimes. There were three murders during the year. Of the 3,593 crimes against property, the overwhelming majority (81 percent) were acts of vandalism or destruction.</a:t>
            </a:r>
          </a:p>
          <a:p>
            <a:pPr marL="0" indent="0" fontAlgn="base">
              <a:buNone/>
            </a:pPr>
            <a:endParaRPr lang="en-US" sz="1400" b="1" dirty="0">
              <a:latin typeface="Century Gothic" panose="020B0502020202020204" pitchFamily="34" charset="0"/>
            </a:endParaRPr>
          </a:p>
          <a:p>
            <a:pPr marL="0" indent="0" fontAlgn="base">
              <a:buNone/>
            </a:pPr>
            <a:r>
              <a:rPr lang="en-US" sz="1400" b="1" dirty="0">
                <a:latin typeface="Century Gothic" panose="020B0502020202020204" pitchFamily="34" charset="0"/>
              </a:rPr>
              <a:t>Offenders:</a:t>
            </a:r>
            <a:r>
              <a:rPr lang="en-US" sz="1400" dirty="0">
                <a:latin typeface="Century Gothic" panose="020B0502020202020204" pitchFamily="34" charset="0"/>
              </a:rPr>
              <a:t> Of the 7,330 known offenders, 58.6 percent were white and 20.6 percent were black.</a:t>
            </a:r>
          </a:p>
          <a:p>
            <a:pPr marL="0" indent="0" fontAlgn="base">
              <a:buNone/>
            </a:pPr>
            <a:endParaRPr lang="en-US" sz="1400" b="1" dirty="0">
              <a:latin typeface="Century Gothic" panose="020B0502020202020204" pitchFamily="34" charset="0"/>
            </a:endParaRPr>
          </a:p>
          <a:p>
            <a:pPr marL="0" indent="0" fontAlgn="base">
              <a:buNone/>
            </a:pPr>
            <a:r>
              <a:rPr lang="en-US" sz="1400" b="1" dirty="0">
                <a:latin typeface="Century Gothic" panose="020B0502020202020204" pitchFamily="34" charset="0"/>
              </a:rPr>
              <a:t>Victims:</a:t>
            </a:r>
            <a:r>
              <a:rPr lang="en-US" sz="1400" dirty="0">
                <a:latin typeface="Century Gothic" panose="020B0502020202020204" pitchFamily="34" charset="0"/>
              </a:rPr>
              <a:t> A total of 9,652 victims were identified. More than half—52.0 percent—were targeted because of their race.</a:t>
            </a:r>
          </a:p>
          <a:p>
            <a:pPr marL="0" indent="0" fontAlgn="base">
              <a:buNone/>
            </a:pPr>
            <a:endParaRPr lang="en-US" sz="1400" b="1" dirty="0">
              <a:latin typeface="Century Gothic" panose="020B0502020202020204" pitchFamily="34" charset="0"/>
            </a:endParaRPr>
          </a:p>
          <a:p>
            <a:pPr marL="0" indent="0" fontAlgn="base">
              <a:buNone/>
            </a:pPr>
            <a:r>
              <a:rPr lang="en-US" sz="1400" b="1" dirty="0">
                <a:latin typeface="Century Gothic" panose="020B0502020202020204" pitchFamily="34" charset="0"/>
              </a:rPr>
              <a:t>Locations:</a:t>
            </a:r>
            <a:r>
              <a:rPr lang="en-US" sz="1400" dirty="0">
                <a:latin typeface="Century Gothic" panose="020B0502020202020204" pitchFamily="34" charset="0"/>
              </a:rPr>
              <a:t> Most incidents, 31 percent, took place near or at homes and residences. Another 18 percent occurred on highways or streets.</a:t>
            </a:r>
          </a:p>
          <a:p>
            <a:pPr marL="0" indent="0">
              <a:buNone/>
            </a:pPr>
            <a:endParaRPr lang="en-US" sz="1400" dirty="0"/>
          </a:p>
          <a:p>
            <a:pPr marL="0" indent="0">
              <a:buNone/>
            </a:pPr>
            <a:endParaRPr lang="en-US" dirty="0"/>
          </a:p>
        </p:txBody>
      </p:sp>
      <p:sp>
        <p:nvSpPr>
          <p:cNvPr id="4" name="TextBox 3">
            <a:extLst>
              <a:ext uri="{FF2B5EF4-FFF2-40B4-BE49-F238E27FC236}">
                <a16:creationId xmlns:a16="http://schemas.microsoft.com/office/drawing/2014/main" id="{A682FEA1-5405-4922-9E1B-54E450B76FDB}"/>
              </a:ext>
            </a:extLst>
          </p:cNvPr>
          <p:cNvSpPr txBox="1"/>
          <p:nvPr/>
        </p:nvSpPr>
        <p:spPr>
          <a:xfrm>
            <a:off x="5562600" y="2463800"/>
            <a:ext cx="5886450" cy="3962623"/>
          </a:xfrm>
          <a:prstGeom prst="rect">
            <a:avLst/>
          </a:prstGeom>
          <a:noFill/>
        </p:spPr>
        <p:txBody>
          <a:bodyPr wrap="square" rtlCol="0">
            <a:spAutoFit/>
          </a:bodyPr>
          <a:lstStyle/>
          <a:p>
            <a:r>
              <a:rPr lang="en-US" sz="1050" dirty="0">
                <a:latin typeface="Century Gothic" panose="020B0502020202020204" pitchFamily="34" charset="0"/>
              </a:rPr>
              <a:t>By Niall McCarthy Contributor </a:t>
            </a:r>
          </a:p>
          <a:p>
            <a:r>
              <a:rPr lang="en-US" sz="1050" dirty="0">
                <a:latin typeface="Century Gothic" panose="020B0502020202020204" pitchFamily="34" charset="0"/>
              </a:rPr>
              <a:t>Forbes  Aug 1, 2019</a:t>
            </a:r>
          </a:p>
          <a:p>
            <a:r>
              <a:rPr lang="en-US" sz="500" dirty="0">
                <a:latin typeface="Century Gothic" panose="020B0502020202020204" pitchFamily="34" charset="0"/>
              </a:rPr>
              <a:t>Industry</a:t>
            </a:r>
          </a:p>
          <a:p>
            <a:r>
              <a:rPr lang="en-US" sz="500" dirty="0">
                <a:latin typeface="Century Gothic" panose="020B0502020202020204" pitchFamily="34" charset="0"/>
              </a:rPr>
              <a:t>Data journalist covering technological, societal and media topics</a:t>
            </a:r>
          </a:p>
          <a:p>
            <a:endParaRPr lang="en-US" sz="1050" dirty="0">
              <a:latin typeface="Century Gothic" panose="020B0502020202020204" pitchFamily="34" charset="0"/>
            </a:endParaRPr>
          </a:p>
          <a:p>
            <a:r>
              <a:rPr lang="en-US" sz="1050" dirty="0">
                <a:latin typeface="Century Gothic" panose="020B0502020202020204" pitchFamily="34" charset="0"/>
              </a:rPr>
              <a:t>A </a:t>
            </a:r>
            <a:r>
              <a:rPr lang="en-US" sz="1050" dirty="0">
                <a:latin typeface="Century Gothic" panose="020B0502020202020204" pitchFamily="34" charset="0"/>
                <a:hlinkClick r:id="rId2"/>
              </a:rPr>
              <a:t>new report</a:t>
            </a:r>
            <a:r>
              <a:rPr lang="en-US" sz="1050" dirty="0">
                <a:latin typeface="Century Gothic" panose="020B0502020202020204" pitchFamily="34" charset="0"/>
              </a:rPr>
              <a:t> from The Center for the Study of Hate and Extremism, headquartered at California State University in San Bernardino, has found that hate crimes rose 9% in 30 major American cities in 2018. That is the steepest rise since 2015 and the total number of hate crimes has now gone up for the fifth consecutive year. That is despite overall U.S. crime rates continuing to fall across the cities included in the report.</a:t>
            </a:r>
          </a:p>
          <a:p>
            <a:r>
              <a:rPr lang="en-US" sz="1050" dirty="0">
                <a:latin typeface="Century Gothic" panose="020B0502020202020204" pitchFamily="34" charset="0"/>
              </a:rPr>
              <a:t>There were 2,009 hate crimes across all 30 cities last year compared to 1,836 in 2017. The growing extent of the problem was highlighted by the fact that 2018 marked a 42% increase over the 2010 total of 1,417 and a 51% increase over 2013's decade low of 1,324. New York had the most incidents out of all 30 cities with 361, though that is not too surprising given the size of its population.</a:t>
            </a:r>
          </a:p>
          <a:p>
            <a:r>
              <a:rPr lang="en-US" sz="1050" dirty="0">
                <a:latin typeface="Century Gothic" panose="020B0502020202020204" pitchFamily="34" charset="0"/>
              </a:rPr>
              <a:t>The most common victims for hate crime reported to police in 2018 were blacks, Jews and members of the LGBT community. In line with an international rise in antisemitic hate crime, Jews were the direct target of half of all extremist homicides in 2018 and it has now become the worst year for antisemitic killings in the United States.</a:t>
            </a:r>
          </a:p>
          <a:p>
            <a:r>
              <a:rPr lang="en-US" sz="1050" dirty="0">
                <a:latin typeface="Century Gothic" panose="020B0502020202020204" pitchFamily="34" charset="0"/>
              </a:rPr>
              <a:t>There was some good news though. The report also stated that extremist homicides decreased noticeably from 36 in 2017 to 22 last year, though white supremacist homicides increased to 17. A rise in homicides fueled by hate around the midterms fits in with long-term trends that usually show increases in such incidents around major political events. Worryingly, preliminary partial year 2019 data also shows increases in the majority of the cities surveyed.</a:t>
            </a:r>
          </a:p>
        </p:txBody>
      </p:sp>
      <p:sp>
        <p:nvSpPr>
          <p:cNvPr id="6" name="TextBox 5">
            <a:extLst>
              <a:ext uri="{FF2B5EF4-FFF2-40B4-BE49-F238E27FC236}">
                <a16:creationId xmlns:a16="http://schemas.microsoft.com/office/drawing/2014/main" id="{E33E53FF-520E-49BD-9FB7-B931CCF0E634}"/>
              </a:ext>
            </a:extLst>
          </p:cNvPr>
          <p:cNvSpPr txBox="1"/>
          <p:nvPr/>
        </p:nvSpPr>
        <p:spPr>
          <a:xfrm>
            <a:off x="5562600" y="1844674"/>
            <a:ext cx="5886450" cy="584775"/>
          </a:xfrm>
          <a:prstGeom prst="rect">
            <a:avLst/>
          </a:prstGeom>
          <a:noFill/>
        </p:spPr>
        <p:txBody>
          <a:bodyPr wrap="square" rtlCol="0">
            <a:spAutoFit/>
          </a:bodyPr>
          <a:lstStyle/>
          <a:p>
            <a:pPr algn="r"/>
            <a:r>
              <a:rPr lang="en-US" sz="1400" b="1" dirty="0"/>
              <a:t>Report: Hate Crime Is Rising In 30 Major American Cities </a:t>
            </a:r>
          </a:p>
          <a:p>
            <a:endParaRPr lang="en-US" dirty="0"/>
          </a:p>
        </p:txBody>
      </p:sp>
    </p:spTree>
    <p:extLst>
      <p:ext uri="{BB962C8B-B14F-4D97-AF65-F5344CB8AC3E}">
        <p14:creationId xmlns:p14="http://schemas.microsoft.com/office/powerpoint/2010/main" val="1584566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B81F-7C5C-4775-9270-DF889FBBEF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6FE3B3-C53B-424C-BB55-A185748DA638}"/>
              </a:ext>
            </a:extLst>
          </p:cNvPr>
          <p:cNvSpPr>
            <a:spLocks noGrp="1"/>
          </p:cNvSpPr>
          <p:nvPr>
            <p:ph idx="1"/>
          </p:nvPr>
        </p:nvSpPr>
        <p:spPr/>
        <p:txBody>
          <a:bodyPr>
            <a:normAutofit/>
          </a:bodyPr>
          <a:lstStyle/>
          <a:p>
            <a:pPr>
              <a:lnSpc>
                <a:spcPct val="150000"/>
              </a:lnSpc>
              <a:spcBef>
                <a:spcPts val="1800"/>
              </a:spcBef>
              <a:spcAft>
                <a:spcPts val="600"/>
              </a:spcAft>
            </a:pPr>
            <a:r>
              <a:rPr lang="en-US" sz="1400" dirty="0">
                <a:latin typeface="Arial Nova Light"/>
              </a:rPr>
              <a:t>NYC being the biggest melting pot in the us with the greatest diversity of cultures and races living side by side.</a:t>
            </a:r>
          </a:p>
          <a:p>
            <a:pPr>
              <a:lnSpc>
                <a:spcPct val="150000"/>
              </a:lnSpc>
              <a:spcBef>
                <a:spcPts val="1800"/>
              </a:spcBef>
              <a:spcAft>
                <a:spcPts val="600"/>
              </a:spcAft>
            </a:pPr>
            <a:r>
              <a:rPr lang="en-US" sz="1400" dirty="0">
                <a:latin typeface="Arial Nova Light"/>
              </a:rPr>
              <a:t>Our project in analyzing bias-motivated crime is important for the United States is funded on the core idea of  having - freedom of expression - Freedom of speech - Freedom of assembly - Freedom of religion – and rights to be whoever you want to be without having to </a:t>
            </a:r>
            <a:r>
              <a:rPr lang="en-US" sz="1400" dirty="0" err="1">
                <a:latin typeface="Arial Nova Light"/>
              </a:rPr>
              <a:t>to</a:t>
            </a:r>
            <a:r>
              <a:rPr lang="en-US" sz="1400" dirty="0">
                <a:latin typeface="Arial Nova Light"/>
              </a:rPr>
              <a:t> look behind your shoulders.</a:t>
            </a:r>
          </a:p>
          <a:p>
            <a:pPr>
              <a:lnSpc>
                <a:spcPct val="150000"/>
              </a:lnSpc>
              <a:spcBef>
                <a:spcPts val="1800"/>
              </a:spcBef>
              <a:spcAft>
                <a:spcPts val="600"/>
              </a:spcAft>
            </a:pPr>
            <a:r>
              <a:rPr lang="en-US" sz="1400" dirty="0">
                <a:latin typeface="Arial Nova Light"/>
              </a:rPr>
              <a:t>We have witness in the recent years a shift in Bias-Motivated crimes including Racial-Profiling, Gender-Identity, Religion, etc. over all it looks like there’s a slow decline which is good news.</a:t>
            </a:r>
          </a:p>
          <a:p>
            <a:pPr>
              <a:lnSpc>
                <a:spcPct val="150000"/>
              </a:lnSpc>
              <a:spcBef>
                <a:spcPts val="1800"/>
              </a:spcBef>
              <a:spcAft>
                <a:spcPts val="600"/>
              </a:spcAft>
            </a:pPr>
            <a:endParaRPr lang="en-US" sz="1400" dirty="0">
              <a:latin typeface="Arial Nova Light"/>
            </a:endParaRPr>
          </a:p>
          <a:p>
            <a:pPr marL="0" indent="0">
              <a:lnSpc>
                <a:spcPct val="150000"/>
              </a:lnSpc>
              <a:spcBef>
                <a:spcPts val="1800"/>
              </a:spcBef>
              <a:spcAft>
                <a:spcPts val="600"/>
              </a:spcAft>
              <a:buNone/>
            </a:pPr>
            <a:endParaRPr lang="en-US" sz="1400" dirty="0">
              <a:latin typeface="Arial Nova Light"/>
            </a:endParaRPr>
          </a:p>
        </p:txBody>
      </p:sp>
    </p:spTree>
    <p:extLst>
      <p:ext uri="{BB962C8B-B14F-4D97-AF65-F5344CB8AC3E}">
        <p14:creationId xmlns:p14="http://schemas.microsoft.com/office/powerpoint/2010/main" val="408600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9580A87-21E6-4BD4-8665-0D95A9702063}"/>
              </a:ext>
            </a:extLst>
          </p:cNvPr>
          <p:cNvSpPr/>
          <p:nvPr/>
        </p:nvSpPr>
        <p:spPr>
          <a:xfrm>
            <a:off x="1473693" y="535448"/>
            <a:ext cx="9953883" cy="6619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4C1F877-8A7B-491D-BC25-8984F9717CA6}"/>
              </a:ext>
            </a:extLst>
          </p:cNvPr>
          <p:cNvSpPr>
            <a:spLocks noGrp="1"/>
          </p:cNvSpPr>
          <p:nvPr>
            <p:ph type="title"/>
          </p:nvPr>
        </p:nvSpPr>
        <p:spPr>
          <a:xfrm>
            <a:off x="1553592" y="279401"/>
            <a:ext cx="9800208" cy="1193554"/>
          </a:xfrm>
        </p:spPr>
        <p:txBody>
          <a:bodyPr>
            <a:normAutofit/>
          </a:bodyPr>
          <a:lstStyle/>
          <a:p>
            <a:pPr algn="ctr"/>
            <a:r>
              <a:rPr lang="en-US" sz="1600" b="1" dirty="0">
                <a:latin typeface="Century Gothic" panose="020B0502020202020204" pitchFamily="34" charset="0"/>
              </a:rPr>
              <a:t>While hate crimes are a spread issue all throughout the U.S. we have been focusing just on NYC</a:t>
            </a:r>
          </a:p>
        </p:txBody>
      </p:sp>
      <p:sp>
        <p:nvSpPr>
          <p:cNvPr id="7" name="Rectangle 5">
            <a:extLst>
              <a:ext uri="{FF2B5EF4-FFF2-40B4-BE49-F238E27FC236}">
                <a16:creationId xmlns:a16="http://schemas.microsoft.com/office/drawing/2014/main" id="{E0B6B6CE-4118-4B14-8864-A02598AF3D37}"/>
              </a:ext>
            </a:extLst>
          </p:cNvPr>
          <p:cNvSpPr>
            <a:spLocks noChangeArrowheads="1"/>
          </p:cNvSpPr>
          <p:nvPr/>
        </p:nvSpPr>
        <p:spPr bwMode="auto">
          <a:xfrm>
            <a:off x="6107864" y="5004416"/>
            <a:ext cx="5060246" cy="13181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06272" tIns="-57132" rIns="12696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50000"/>
              </a:lnSpc>
              <a:spcBef>
                <a:spcPts val="1800"/>
              </a:spcBef>
              <a:spcAft>
                <a:spcPts val="600"/>
              </a:spcAft>
              <a:buClrTx/>
              <a:buSzTx/>
              <a:tabLst/>
            </a:pPr>
            <a:r>
              <a:rPr kumimoji="0" lang="en-US" altLang="en-US" sz="1600" i="0" u="none" strike="noStrike" cap="none" normalizeH="0" baseline="0" dirty="0">
                <a:ln>
                  <a:noFill/>
                </a:ln>
                <a:solidFill>
                  <a:srgbClr val="1D1C1D"/>
                </a:solidFill>
                <a:effectLst/>
                <a:latin typeface="Arial Nova Light"/>
              </a:rPr>
              <a:t>The graph is an overall representation of all the precincts and numbers of hate crime arrest.</a:t>
            </a:r>
          </a:p>
          <a:p>
            <a:pPr marL="0" marR="0" lvl="0" indent="0" algn="l" defTabSz="914400" rtl="0" eaLnBrk="0" fontAlgn="base" latinLnBrk="0" hangingPunct="0">
              <a:lnSpc>
                <a:spcPct val="150000"/>
              </a:lnSpc>
              <a:spcBef>
                <a:spcPts val="1800"/>
              </a:spcBef>
              <a:spcAft>
                <a:spcPts val="600"/>
              </a:spcAft>
              <a:buClrTx/>
              <a:buSzTx/>
              <a:buFontTx/>
              <a:buNone/>
              <a:tabLst/>
            </a:pPr>
            <a:r>
              <a:rPr kumimoji="0" lang="en-US" altLang="en-US" sz="1400" i="0" u="none" strike="noStrike" cap="none" normalizeH="0" baseline="0" dirty="0">
                <a:ln>
                  <a:noFill/>
                </a:ln>
                <a:solidFill>
                  <a:schemeClr val="tx1"/>
                </a:solidFill>
                <a:effectLst/>
                <a:latin typeface="Arial Nova Light"/>
              </a:rPr>
              <a:t>Different colors represent different precincts.</a:t>
            </a:r>
          </a:p>
        </p:txBody>
      </p:sp>
      <p:pic>
        <p:nvPicPr>
          <p:cNvPr id="17" name="Picture 16" descr="A picture containing screenshot&#10;&#10;Description automatically generated">
            <a:extLst>
              <a:ext uri="{FF2B5EF4-FFF2-40B4-BE49-F238E27FC236}">
                <a16:creationId xmlns:a16="http://schemas.microsoft.com/office/drawing/2014/main" id="{5A6442A6-4000-44A8-AE75-2F2DA75A3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580" y="1472954"/>
            <a:ext cx="5980204" cy="2990102"/>
          </a:xfrm>
          <a:prstGeom prst="rect">
            <a:avLst/>
          </a:prstGeom>
        </p:spPr>
      </p:pic>
      <p:sp>
        <p:nvSpPr>
          <p:cNvPr id="4" name="TextBox 3">
            <a:extLst>
              <a:ext uri="{FF2B5EF4-FFF2-40B4-BE49-F238E27FC236}">
                <a16:creationId xmlns:a16="http://schemas.microsoft.com/office/drawing/2014/main" id="{F46599E0-C4DA-4010-8096-C9C58229D7A8}"/>
              </a:ext>
            </a:extLst>
          </p:cNvPr>
          <p:cNvSpPr txBox="1"/>
          <p:nvPr/>
        </p:nvSpPr>
        <p:spPr>
          <a:xfrm>
            <a:off x="1322773" y="2325950"/>
            <a:ext cx="3604334" cy="3693319"/>
          </a:xfrm>
          <a:prstGeom prst="rect">
            <a:avLst/>
          </a:prstGeom>
          <a:noFill/>
        </p:spPr>
        <p:txBody>
          <a:bodyPr wrap="square" rtlCol="0">
            <a:spAutoFit/>
          </a:bodyPr>
          <a:lstStyle/>
          <a:p>
            <a:r>
              <a:rPr lang="en-US" dirty="0"/>
              <a:t>The data analyzed was provided </a:t>
            </a:r>
          </a:p>
          <a:p>
            <a:r>
              <a:rPr lang="en-US" dirty="0"/>
              <a:t>by the NYPD for total arrest</a:t>
            </a:r>
          </a:p>
          <a:p>
            <a:r>
              <a:rPr lang="en-US" dirty="0"/>
              <a:t>For the years 2017 - 2018 .</a:t>
            </a:r>
          </a:p>
          <a:p>
            <a:r>
              <a:rPr lang="en-US" dirty="0"/>
              <a:t>The data was provided by the precinct</a:t>
            </a:r>
          </a:p>
          <a:p>
            <a:endParaRPr lang="en-US" dirty="0"/>
          </a:p>
          <a:p>
            <a:r>
              <a:rPr lang="en-US" dirty="0"/>
              <a:t>In this part of our research we want to see if there is a correlation</a:t>
            </a:r>
          </a:p>
          <a:p>
            <a:r>
              <a:rPr lang="en-US" dirty="0"/>
              <a:t>Between total crime and hate crime in NYC neighborhoods.</a:t>
            </a:r>
          </a:p>
          <a:p>
            <a:r>
              <a:rPr lang="en-US" dirty="0"/>
              <a:t>In each NYC precinct we compared total arrests and hate crime </a:t>
            </a:r>
          </a:p>
          <a:p>
            <a:r>
              <a:rPr lang="en-US" dirty="0"/>
              <a:t>Arrests.</a:t>
            </a:r>
          </a:p>
        </p:txBody>
      </p:sp>
    </p:spTree>
    <p:extLst>
      <p:ext uri="{BB962C8B-B14F-4D97-AF65-F5344CB8AC3E}">
        <p14:creationId xmlns:p14="http://schemas.microsoft.com/office/powerpoint/2010/main" val="288736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2BB0B2-5B22-4FCE-8A77-98934AC9432E}"/>
              </a:ext>
            </a:extLst>
          </p:cNvPr>
          <p:cNvSpPr>
            <a:spLocks noGrp="1"/>
          </p:cNvSpPr>
          <p:nvPr>
            <p:ph idx="1"/>
          </p:nvPr>
        </p:nvSpPr>
        <p:spPr>
          <a:xfrm>
            <a:off x="951797" y="115410"/>
            <a:ext cx="10524478" cy="308221"/>
          </a:xfr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fontScale="47500" lnSpcReduction="20000"/>
          </a:bodyPr>
          <a:lstStyle/>
          <a:p>
            <a:pPr marL="0" indent="0">
              <a:buNone/>
            </a:pPr>
            <a:r>
              <a:rPr lang="en-US" sz="1800" dirty="0"/>
              <a:t>Turns out there’s no correlation between hate crime and total crime rate - </a:t>
            </a:r>
            <a:r>
              <a:rPr lang="en-US" dirty="0"/>
              <a:t>some of the safest neighborhoods show a high rate of hate crimes! - on the same page</a:t>
            </a:r>
            <a:endParaRPr lang="en-US" sz="1800" dirty="0"/>
          </a:p>
        </p:txBody>
      </p:sp>
      <p:pic>
        <p:nvPicPr>
          <p:cNvPr id="4" name="Picture 3" descr="A screenshot of a cell phone&#10;&#10;Description automatically generated">
            <a:extLst>
              <a:ext uri="{FF2B5EF4-FFF2-40B4-BE49-F238E27FC236}">
                <a16:creationId xmlns:a16="http://schemas.microsoft.com/office/drawing/2014/main" id="{01EDF06B-9512-4FBE-BBB5-4F00EE6ED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915" y="2577085"/>
            <a:ext cx="7013359" cy="1875666"/>
          </a:xfrm>
          <a:prstGeom prst="rect">
            <a:avLst/>
          </a:prstGeom>
          <a:ln w="28575">
            <a:solidFill>
              <a:srgbClr val="FF000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2C97358A-012E-4004-8E0B-2902C511E741}"/>
              </a:ext>
            </a:extLst>
          </p:cNvPr>
          <p:cNvSpPr txBox="1"/>
          <p:nvPr/>
        </p:nvSpPr>
        <p:spPr>
          <a:xfrm>
            <a:off x="8424909" y="580236"/>
            <a:ext cx="3053918" cy="1754326"/>
          </a:xfrm>
          <a:prstGeom prst="rect">
            <a:avLst/>
          </a:prstGeom>
          <a:ln w="28575">
            <a:solidFill>
              <a:schemeClr val="accent6"/>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This table shows top 5 neighborhoods with largest percentage of hate crime committed</a:t>
            </a:r>
          </a:p>
          <a:p>
            <a:endParaRPr lang="en-US" dirty="0"/>
          </a:p>
          <a:p>
            <a:r>
              <a:rPr lang="en-US" dirty="0"/>
              <a:t>( calculated by precinct )</a:t>
            </a:r>
          </a:p>
        </p:txBody>
      </p:sp>
      <p:sp>
        <p:nvSpPr>
          <p:cNvPr id="6" name="AutoShape 2">
            <a:extLst>
              <a:ext uri="{FF2B5EF4-FFF2-40B4-BE49-F238E27FC236}">
                <a16:creationId xmlns:a16="http://schemas.microsoft.com/office/drawing/2014/main" id="{9D2D11F2-0649-4788-B007-20918CE782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screenshot of a cell phone&#10;&#10;Description automatically generated">
            <a:extLst>
              <a:ext uri="{FF2B5EF4-FFF2-40B4-BE49-F238E27FC236}">
                <a16:creationId xmlns:a16="http://schemas.microsoft.com/office/drawing/2014/main" id="{BEDDFEA6-C1F0-428A-8613-B9D2D7FE0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96" y="494318"/>
            <a:ext cx="7022239" cy="1926162"/>
          </a:xfrm>
          <a:prstGeom prst="rect">
            <a:avLst/>
          </a:prstGeom>
          <a:ln w="28575">
            <a:solidFill>
              <a:schemeClr val="accent6"/>
            </a:solidFill>
          </a:ln>
        </p:spPr>
      </p:pic>
      <p:sp>
        <p:nvSpPr>
          <p:cNvPr id="9" name="TextBox 8">
            <a:extLst>
              <a:ext uri="{FF2B5EF4-FFF2-40B4-BE49-F238E27FC236}">
                <a16:creationId xmlns:a16="http://schemas.microsoft.com/office/drawing/2014/main" id="{5DCCA291-22D1-486B-8ACC-FB396445B6EC}"/>
              </a:ext>
            </a:extLst>
          </p:cNvPr>
          <p:cNvSpPr txBox="1"/>
          <p:nvPr/>
        </p:nvSpPr>
        <p:spPr>
          <a:xfrm>
            <a:off x="951796" y="2704237"/>
            <a:ext cx="3114177" cy="1754326"/>
          </a:xfrm>
          <a:prstGeom prst="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This table shows top 5 neighborhoods</a:t>
            </a:r>
          </a:p>
          <a:p>
            <a:r>
              <a:rPr lang="en-US" dirty="0"/>
              <a:t>with most hate crimes </a:t>
            </a:r>
            <a:r>
              <a:rPr lang="en-US" dirty="0" err="1"/>
              <a:t>commited</a:t>
            </a:r>
            <a:endParaRPr lang="en-US" dirty="0"/>
          </a:p>
          <a:p>
            <a:endParaRPr lang="en-US" dirty="0"/>
          </a:p>
          <a:p>
            <a:r>
              <a:rPr lang="en-US" dirty="0"/>
              <a:t>(calculated by precinct)</a:t>
            </a:r>
          </a:p>
        </p:txBody>
      </p:sp>
      <p:pic>
        <p:nvPicPr>
          <p:cNvPr id="11" name="Picture 10" descr="A screenshot of a cell phone&#10;&#10;Description automatically generated">
            <a:extLst>
              <a:ext uri="{FF2B5EF4-FFF2-40B4-BE49-F238E27FC236}">
                <a16:creationId xmlns:a16="http://schemas.microsoft.com/office/drawing/2014/main" id="{96FD79DC-262E-4CAD-A17D-B548690C3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022" y="4670860"/>
            <a:ext cx="6939785" cy="1907667"/>
          </a:xfrm>
          <a:prstGeom prst="rect">
            <a:avLst/>
          </a:prstGeom>
          <a:ln w="28575">
            <a:solidFill>
              <a:schemeClr val="accent6"/>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12" name="TextBox 11">
            <a:extLst>
              <a:ext uri="{FF2B5EF4-FFF2-40B4-BE49-F238E27FC236}">
                <a16:creationId xmlns:a16="http://schemas.microsoft.com/office/drawing/2014/main" id="{9A0B31CB-EBF7-43E5-B259-FAB69DF6D40B}"/>
              </a:ext>
            </a:extLst>
          </p:cNvPr>
          <p:cNvSpPr txBox="1"/>
          <p:nvPr/>
        </p:nvSpPr>
        <p:spPr>
          <a:xfrm>
            <a:off x="8718906" y="4918230"/>
            <a:ext cx="2757368" cy="1477328"/>
          </a:xfrm>
          <a:prstGeom prst="rect">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top 5 criminal </a:t>
            </a:r>
            <a:r>
              <a:rPr lang="en-US" dirty="0" err="1"/>
              <a:t>neighbprhoods</a:t>
            </a:r>
            <a:r>
              <a:rPr lang="en-US" dirty="0"/>
              <a:t>, with most arrests </a:t>
            </a:r>
          </a:p>
          <a:p>
            <a:endParaRPr lang="en-US" dirty="0"/>
          </a:p>
          <a:p>
            <a:r>
              <a:rPr lang="en-US" dirty="0"/>
              <a:t>(calculated by precinct)</a:t>
            </a:r>
          </a:p>
        </p:txBody>
      </p:sp>
    </p:spTree>
    <p:extLst>
      <p:ext uri="{BB962C8B-B14F-4D97-AF65-F5344CB8AC3E}">
        <p14:creationId xmlns:p14="http://schemas.microsoft.com/office/powerpoint/2010/main" val="3451655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9B37D-87CC-43AF-A426-86E8465D9968}"/>
              </a:ext>
            </a:extLst>
          </p:cNvPr>
          <p:cNvSpPr>
            <a:spLocks noGrp="1"/>
          </p:cNvSpPr>
          <p:nvPr>
            <p:ph type="title"/>
          </p:nvPr>
        </p:nvSpPr>
        <p:spPr>
          <a:xfrm>
            <a:off x="871826" y="542987"/>
            <a:ext cx="10448350" cy="1259915"/>
          </a:xfrm>
          <a:solidFill>
            <a:schemeClr val="bg1"/>
          </a:solidFill>
          <a:ln w="34925" cmpd="thickThin">
            <a:solidFill>
              <a:srgbClr val="002060"/>
            </a:solidFill>
          </a:ln>
        </p:spPr>
        <p:txBody>
          <a:bodyPr>
            <a:normAutofit/>
          </a:bodyPr>
          <a:lstStyle/>
          <a:p>
            <a:r>
              <a:rPr lang="en-US" sz="2600" dirty="0"/>
              <a:t>In this part of our analysis we turn our focus on profiling the offenders in NYC</a:t>
            </a:r>
            <a:br>
              <a:rPr lang="en-US" sz="2600" dirty="0"/>
            </a:br>
            <a:r>
              <a:rPr lang="en-US" sz="2600" dirty="0"/>
              <a:t>data provided by NYPD for the years 2017 - 2018</a:t>
            </a:r>
          </a:p>
        </p:txBody>
      </p:sp>
      <p:pic>
        <p:nvPicPr>
          <p:cNvPr id="9" name="Picture 8" descr="A close up of a logo&#10;&#10;Description automatically generated">
            <a:extLst>
              <a:ext uri="{FF2B5EF4-FFF2-40B4-BE49-F238E27FC236}">
                <a16:creationId xmlns:a16="http://schemas.microsoft.com/office/drawing/2014/main" id="{FE039FA0-ABA8-4491-90FC-373A5A295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960" y="2412300"/>
            <a:ext cx="4121215" cy="3996599"/>
          </a:xfrm>
          <a:prstGeom prst="rect">
            <a:avLst/>
          </a:prstGeom>
          <a:ln/>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606C4369-FFA4-4957-85D1-CF324D365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25" y="2412300"/>
            <a:ext cx="5316032" cy="3991469"/>
          </a:xfrm>
          <a:prstGeom prst="rect">
            <a:avLst/>
          </a:prstGeom>
          <a:ln/>
        </p:spPr>
        <p:style>
          <a:lnRef idx="2">
            <a:schemeClr val="dk1"/>
          </a:lnRef>
          <a:fillRef idx="1">
            <a:schemeClr val="lt1"/>
          </a:fillRef>
          <a:effectRef idx="0">
            <a:schemeClr val="dk1"/>
          </a:effectRef>
          <a:fontRef idx="minor">
            <a:schemeClr val="dk1"/>
          </a:fontRef>
        </p:style>
      </p:pic>
      <p:sp>
        <p:nvSpPr>
          <p:cNvPr id="3" name="TextBox 2">
            <a:extLst>
              <a:ext uri="{FF2B5EF4-FFF2-40B4-BE49-F238E27FC236}">
                <a16:creationId xmlns:a16="http://schemas.microsoft.com/office/drawing/2014/main" id="{6F5C58D1-0106-423B-817A-E4805B740282}"/>
              </a:ext>
            </a:extLst>
          </p:cNvPr>
          <p:cNvSpPr txBox="1"/>
          <p:nvPr/>
        </p:nvSpPr>
        <p:spPr>
          <a:xfrm>
            <a:off x="2641408" y="2432749"/>
            <a:ext cx="1776865" cy="369332"/>
          </a:xfrm>
          <a:prstGeom prst="rect">
            <a:avLst/>
          </a:prstGeom>
          <a:noFill/>
        </p:spPr>
        <p:txBody>
          <a:bodyPr wrap="square" rtlCol="0">
            <a:spAutoFit/>
          </a:bodyPr>
          <a:lstStyle/>
          <a:p>
            <a:r>
              <a:rPr lang="en-US" dirty="0"/>
              <a:t>Offender by age</a:t>
            </a:r>
          </a:p>
        </p:txBody>
      </p:sp>
      <p:sp>
        <p:nvSpPr>
          <p:cNvPr id="8" name="TextBox 7">
            <a:extLst>
              <a:ext uri="{FF2B5EF4-FFF2-40B4-BE49-F238E27FC236}">
                <a16:creationId xmlns:a16="http://schemas.microsoft.com/office/drawing/2014/main" id="{E95E87CB-B95A-45E7-A142-95D6CD23EC0B}"/>
              </a:ext>
            </a:extLst>
          </p:cNvPr>
          <p:cNvSpPr txBox="1"/>
          <p:nvPr/>
        </p:nvSpPr>
        <p:spPr>
          <a:xfrm>
            <a:off x="8254044" y="2399665"/>
            <a:ext cx="2011046" cy="369332"/>
          </a:xfrm>
          <a:prstGeom prst="rect">
            <a:avLst/>
          </a:prstGeom>
          <a:noFill/>
        </p:spPr>
        <p:txBody>
          <a:bodyPr wrap="square" rtlCol="0">
            <a:spAutoFit/>
          </a:bodyPr>
          <a:lstStyle/>
          <a:p>
            <a:r>
              <a:rPr lang="en-US" dirty="0"/>
              <a:t>Offender by gender</a:t>
            </a:r>
          </a:p>
        </p:txBody>
      </p:sp>
    </p:spTree>
    <p:extLst>
      <p:ext uri="{BB962C8B-B14F-4D97-AF65-F5344CB8AC3E}">
        <p14:creationId xmlns:p14="http://schemas.microsoft.com/office/powerpoint/2010/main" val="80936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0" name="Content Placeholder 4" descr="A close up of a logo&#10;&#10;Description automatically generated">
            <a:extLst>
              <a:ext uri="{FF2B5EF4-FFF2-40B4-BE49-F238E27FC236}">
                <a16:creationId xmlns:a16="http://schemas.microsoft.com/office/drawing/2014/main" id="{5DB09393-28BD-4536-9B10-CF262FC19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374" y="1683630"/>
            <a:ext cx="4846064" cy="45049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D7BFC8EA-1256-4785-95E9-12FEE5C9BAF1}"/>
              </a:ext>
            </a:extLst>
          </p:cNvPr>
          <p:cNvSpPr txBox="1"/>
          <p:nvPr/>
        </p:nvSpPr>
        <p:spPr>
          <a:xfrm>
            <a:off x="858212" y="1476374"/>
            <a:ext cx="5202276" cy="4712187"/>
          </a:xfrm>
          <a:prstGeom prst="rect">
            <a:avLst/>
          </a:prstGeom>
          <a:noFill/>
        </p:spPr>
        <p:txBody>
          <a:bodyPr wrap="square" rtlCol="0">
            <a:spAutoFit/>
          </a:bodyPr>
          <a:lstStyle/>
          <a:p>
            <a:pPr>
              <a:lnSpc>
                <a:spcPct val="150000"/>
              </a:lnSpc>
              <a:spcBef>
                <a:spcPts val="1800"/>
              </a:spcBef>
              <a:spcAft>
                <a:spcPts val="600"/>
              </a:spcAft>
            </a:pPr>
            <a:r>
              <a:rPr lang="en-US" dirty="0"/>
              <a:t>While looking true the data from NYPD we found that  NYPD is very good in racial profiling of the crime committers.</a:t>
            </a:r>
          </a:p>
          <a:p>
            <a:pPr>
              <a:lnSpc>
                <a:spcPct val="150000"/>
              </a:lnSpc>
              <a:spcBef>
                <a:spcPts val="1800"/>
              </a:spcBef>
              <a:spcAft>
                <a:spcPts val="600"/>
              </a:spcAft>
            </a:pPr>
            <a:r>
              <a:rPr lang="en-US" dirty="0"/>
              <a:t>In NYC we find that most Bias-Motivated crimes are committed by white race in-fact it adds up to half of all crime committers with 49.9%</a:t>
            </a:r>
          </a:p>
          <a:p>
            <a:pPr>
              <a:lnSpc>
                <a:spcPct val="150000"/>
              </a:lnSpc>
              <a:spcBef>
                <a:spcPts val="1800"/>
              </a:spcBef>
              <a:spcAft>
                <a:spcPts val="600"/>
              </a:spcAft>
            </a:pPr>
            <a:r>
              <a:rPr lang="en-US" dirty="0"/>
              <a:t>While the second in line comes black race with a 37.8%, and Hispanic with only 6.7%</a:t>
            </a:r>
          </a:p>
          <a:p>
            <a:pPr>
              <a:lnSpc>
                <a:spcPct val="150000"/>
              </a:lnSpc>
              <a:spcBef>
                <a:spcPts val="1800"/>
              </a:spcBef>
              <a:spcAft>
                <a:spcPts val="600"/>
              </a:spcAft>
            </a:pPr>
            <a:r>
              <a:rPr lang="en-US" dirty="0"/>
              <a:t>And Asian with only 4.7%</a:t>
            </a:r>
          </a:p>
        </p:txBody>
      </p:sp>
      <p:sp>
        <p:nvSpPr>
          <p:cNvPr id="4" name="TextBox 3">
            <a:extLst>
              <a:ext uri="{FF2B5EF4-FFF2-40B4-BE49-F238E27FC236}">
                <a16:creationId xmlns:a16="http://schemas.microsoft.com/office/drawing/2014/main" id="{C7D3C911-2753-4C8D-A780-69881D9BBF8D}"/>
              </a:ext>
            </a:extLst>
          </p:cNvPr>
          <p:cNvSpPr txBox="1"/>
          <p:nvPr/>
        </p:nvSpPr>
        <p:spPr>
          <a:xfrm>
            <a:off x="976544" y="514905"/>
            <a:ext cx="1045789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NYC Hate-Crime Committers by Race</a:t>
            </a:r>
          </a:p>
        </p:txBody>
      </p:sp>
    </p:spTree>
    <p:extLst>
      <p:ext uri="{BB962C8B-B14F-4D97-AF65-F5344CB8AC3E}">
        <p14:creationId xmlns:p14="http://schemas.microsoft.com/office/powerpoint/2010/main" val="35799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1A5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74A33A-1E43-45E2-8170-4DDB78E157B6}"/>
              </a:ext>
            </a:extLst>
          </p:cNvPr>
          <p:cNvSpPr>
            <a:spLocks noGrp="1"/>
          </p:cNvSpPr>
          <p:nvPr>
            <p:ph type="title"/>
          </p:nvPr>
        </p:nvSpPr>
        <p:spPr>
          <a:xfrm>
            <a:off x="641957" y="930679"/>
            <a:ext cx="2743200" cy="2743200"/>
          </a:xfrm>
          <a:prstGeom prst="ellipse">
            <a:avLst/>
          </a:prstGeom>
          <a:solidFill>
            <a:srgbClr val="262626"/>
          </a:solidFill>
          <a:ln w="174625" cmpd="thinThick">
            <a:solidFill>
              <a:srgbClr val="262626"/>
            </a:solidFill>
          </a:ln>
        </p:spPr>
        <p:style>
          <a:lnRef idx="2">
            <a:schemeClr val="dk1"/>
          </a:lnRef>
          <a:fillRef idx="1">
            <a:schemeClr val="lt1"/>
          </a:fillRef>
          <a:effectRef idx="0">
            <a:schemeClr val="dk1"/>
          </a:effectRef>
          <a:fontRef idx="minor">
            <a:schemeClr val="dk1"/>
          </a:fontRef>
        </p:style>
        <p:txBody>
          <a:bodyPr>
            <a:normAutofit fontScale="90000"/>
          </a:bodyPr>
          <a:lstStyle/>
          <a:p>
            <a:pPr algn="ctr">
              <a:spcBef>
                <a:spcPts val="1800"/>
              </a:spcBef>
              <a:spcAft>
                <a:spcPts val="600"/>
              </a:spcAft>
            </a:pPr>
            <a:r>
              <a:rPr lang="en-US" sz="2400">
                <a:solidFill>
                  <a:srgbClr val="FFFFFF"/>
                </a:solidFill>
                <a:latin typeface="Arial Nova Light" panose="020B0304020202020204" pitchFamily="34" charset="0"/>
              </a:rPr>
              <a:t>By analyzing data from the FBI we get a little different picture</a:t>
            </a:r>
          </a:p>
        </p:txBody>
      </p:sp>
      <p:pic>
        <p:nvPicPr>
          <p:cNvPr id="9" name="Content Placeholder 3" descr="A close up of a logo&#10;&#10;Description automatically generated">
            <a:extLst>
              <a:ext uri="{FF2B5EF4-FFF2-40B4-BE49-F238E27FC236}">
                <a16:creationId xmlns:a16="http://schemas.microsoft.com/office/drawing/2014/main" id="{41B62313-D59F-47EB-B18C-5F0A7B373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307" y="444389"/>
            <a:ext cx="6021758" cy="379026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8" name="Content Placeholder 7">
            <a:extLst>
              <a:ext uri="{FF2B5EF4-FFF2-40B4-BE49-F238E27FC236}">
                <a16:creationId xmlns:a16="http://schemas.microsoft.com/office/drawing/2014/main" id="{2BE2FA06-F1AB-4126-A9D1-8CD418939DD1}"/>
              </a:ext>
            </a:extLst>
          </p:cNvPr>
          <p:cNvSpPr>
            <a:spLocks noGrp="1"/>
          </p:cNvSpPr>
          <p:nvPr>
            <p:ph idx="1"/>
          </p:nvPr>
        </p:nvSpPr>
        <p:spPr>
          <a:xfrm>
            <a:off x="641956" y="5071815"/>
            <a:ext cx="7694176" cy="1346740"/>
          </a:xfrm>
          <a:solidFill>
            <a:schemeClr val="bg1"/>
          </a:solidFill>
          <a:ln>
            <a:solidFill>
              <a:schemeClr val="tx1"/>
            </a:solidFill>
          </a:ln>
        </p:spPr>
        <p:style>
          <a:lnRef idx="3">
            <a:schemeClr val="lt1"/>
          </a:lnRef>
          <a:fillRef idx="1">
            <a:schemeClr val="dk1"/>
          </a:fillRef>
          <a:effectRef idx="1">
            <a:schemeClr val="dk1"/>
          </a:effectRef>
          <a:fontRef idx="minor">
            <a:schemeClr val="lt1"/>
          </a:fontRef>
        </p:style>
        <p:txBody>
          <a:bodyPr lIns="365760" tIns="274320" rIns="274320" anchorCtr="0">
            <a:normAutofit/>
          </a:bodyPr>
          <a:lstStyle/>
          <a:p>
            <a:pPr marL="0" indent="0">
              <a:spcBef>
                <a:spcPts val="1800"/>
              </a:spcBef>
              <a:spcAft>
                <a:spcPts val="600"/>
              </a:spcAft>
              <a:buNone/>
            </a:pPr>
            <a:r>
              <a:rPr lang="en-US" sz="1500" dirty="0">
                <a:solidFill>
                  <a:schemeClr val="accent6">
                    <a:lumMod val="50000"/>
                  </a:schemeClr>
                </a:solidFill>
                <a:latin typeface="Arial Nova Light" panose="020B0304020202020204" pitchFamily="34" charset="0"/>
              </a:rPr>
              <a:t>We get a similar none arguably number of about 50% white but I feel that it is not really clear of the true race of the offenders from this data and there is room for more analysis to get a concrete conclusion on that</a:t>
            </a:r>
          </a:p>
          <a:p>
            <a:endParaRPr lang="en-US" sz="1500" dirty="0"/>
          </a:p>
        </p:txBody>
      </p:sp>
      <p:sp>
        <p:nvSpPr>
          <p:cNvPr id="10" name="Content Placeholder 7">
            <a:extLst>
              <a:ext uri="{FF2B5EF4-FFF2-40B4-BE49-F238E27FC236}">
                <a16:creationId xmlns:a16="http://schemas.microsoft.com/office/drawing/2014/main" id="{658F326D-62C7-4F23-BDB7-EF7B67546B50}"/>
              </a:ext>
            </a:extLst>
          </p:cNvPr>
          <p:cNvSpPr txBox="1">
            <a:spLocks/>
          </p:cNvSpPr>
          <p:nvPr/>
        </p:nvSpPr>
        <p:spPr>
          <a:xfrm>
            <a:off x="8336131" y="5071815"/>
            <a:ext cx="3409933" cy="1346740"/>
          </a:xfrm>
          <a:prstGeom prst="rect">
            <a:avLst/>
          </a:prstGeom>
          <a:solidFill>
            <a:schemeClr val="bg1"/>
          </a:solidFill>
          <a:ln w="19050" cap="flat" cmpd="sng" algn="ctr">
            <a:solidFill>
              <a:schemeClr val="tx1"/>
            </a:solidFill>
            <a:prstDash val="solid"/>
            <a:miter lim="800000"/>
          </a:ln>
        </p:spPr>
        <p:style>
          <a:lnRef idx="3">
            <a:schemeClr val="lt1"/>
          </a:lnRef>
          <a:fillRef idx="1">
            <a:schemeClr val="dk1"/>
          </a:fillRef>
          <a:effectRef idx="1">
            <a:schemeClr val="dk1"/>
          </a:effectRef>
          <a:fontRef idx="minor">
            <a:schemeClr val="lt1"/>
          </a:fontRef>
        </p:style>
        <p:txBody>
          <a:bodyPr vert="horz" lIns="365760" tIns="274320" rIns="27432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spcBef>
                <a:spcPts val="1800"/>
              </a:spcBef>
              <a:spcAft>
                <a:spcPts val="600"/>
              </a:spcAft>
              <a:buFont typeface="Arial" panose="020B0604020202020204" pitchFamily="34" charset="0"/>
              <a:buNone/>
            </a:pPr>
            <a:r>
              <a:rPr lang="en-US" sz="1500" dirty="0">
                <a:solidFill>
                  <a:schemeClr val="accent6">
                    <a:lumMod val="50000"/>
                  </a:schemeClr>
                </a:solidFill>
                <a:latin typeface="Arial Nova Light" panose="020B0304020202020204" pitchFamily="34" charset="0"/>
              </a:rPr>
              <a:t>Also according the FBI data we find that 8.8%of hate-crimes committers are Hispanic or Latino origin</a:t>
            </a:r>
          </a:p>
          <a:p>
            <a:endParaRPr lang="en-US" sz="1500" dirty="0"/>
          </a:p>
        </p:txBody>
      </p:sp>
    </p:spTree>
    <p:extLst>
      <p:ext uri="{BB962C8B-B14F-4D97-AF65-F5344CB8AC3E}">
        <p14:creationId xmlns:p14="http://schemas.microsoft.com/office/powerpoint/2010/main" val="727693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1622</Words>
  <Application>Microsoft Office PowerPoint</Application>
  <PresentationFormat>Widescreen</PresentationFormat>
  <Paragraphs>120</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Nova Light</vt:lpstr>
      <vt:lpstr>Calibri</vt:lpstr>
      <vt:lpstr>Calibri Light</vt:lpstr>
      <vt:lpstr>Century Gothic</vt:lpstr>
      <vt:lpstr>Century Schoolbook</vt:lpstr>
      <vt:lpstr>Times New Roman</vt:lpstr>
      <vt:lpstr>Office Theme</vt:lpstr>
      <vt:lpstr>PowerPoint Presentation</vt:lpstr>
      <vt:lpstr>Group project</vt:lpstr>
      <vt:lpstr>Reports on Hate crimes in the U.S. are chilling and worrisome</vt:lpstr>
      <vt:lpstr>PowerPoint Presentation</vt:lpstr>
      <vt:lpstr>While hate crimes are a spread issue all throughout the U.S. we have been focusing just on NYC</vt:lpstr>
      <vt:lpstr>PowerPoint Presentation</vt:lpstr>
      <vt:lpstr>In this part of our analysis we turn our focus on profiling the offenders in NYC data provided by NYPD for the years 2017 - 2018</vt:lpstr>
      <vt:lpstr>PowerPoint Presentation</vt:lpstr>
      <vt:lpstr>By analyzing data from the FBI we get a little different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White population 33% of NYC total. No strong correlation, but 3 out of 5 top dangerous zip-codes for whites have white population of less than a third.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Chaim Teitelbaum</dc:creator>
  <cp:lastModifiedBy>Chaim Teitelbaum</cp:lastModifiedBy>
  <cp:revision>2</cp:revision>
  <dcterms:created xsi:type="dcterms:W3CDTF">2019-08-26T04:49:01Z</dcterms:created>
  <dcterms:modified xsi:type="dcterms:W3CDTF">2019-08-26T04:59:25Z</dcterms:modified>
</cp:coreProperties>
</file>